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65" r:id="rId2"/>
    <p:sldId id="257" r:id="rId3"/>
    <p:sldId id="278" r:id="rId4"/>
    <p:sldId id="267" r:id="rId5"/>
    <p:sldId id="258" r:id="rId6"/>
    <p:sldId id="279" r:id="rId7"/>
    <p:sldId id="263" r:id="rId8"/>
    <p:sldId id="264" r:id="rId9"/>
    <p:sldId id="281" r:id="rId10"/>
    <p:sldId id="268" r:id="rId11"/>
    <p:sldId id="259" r:id="rId12"/>
    <p:sldId id="282" r:id="rId13"/>
    <p:sldId id="272" r:id="rId14"/>
    <p:sldId id="260" r:id="rId15"/>
    <p:sldId id="283" r:id="rId16"/>
    <p:sldId id="269" r:id="rId17"/>
    <p:sldId id="284" r:id="rId18"/>
    <p:sldId id="273" r:id="rId19"/>
    <p:sldId id="261" r:id="rId20"/>
    <p:sldId id="285" r:id="rId21"/>
    <p:sldId id="274" r:id="rId22"/>
    <p:sldId id="262" r:id="rId23"/>
    <p:sldId id="275" r:id="rId24"/>
    <p:sldId id="280" r:id="rId25"/>
    <p:sldId id="286" r:id="rId26"/>
    <p:sldId id="287" r:id="rId27"/>
    <p:sldId id="288" r:id="rId28"/>
    <p:sldId id="276" r:id="rId29"/>
    <p:sldId id="289" r:id="rId30"/>
    <p:sldId id="290" r:id="rId31"/>
    <p:sldId id="277" r:id="rId32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ari Kallela" initials="JKa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610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AA658D-A4FB-4F3C-A529-1498B96FC7DE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i-FI"/>
        </a:p>
      </dgm:t>
    </dgm:pt>
    <dgm:pt modelId="{295DC17D-8C12-4D65-8E06-8B9A7E32BF25}">
      <dgm:prSet phldrT="[Text]" custT="1"/>
      <dgm:spPr/>
      <dgm:t>
        <a:bodyPr/>
        <a:lstStyle/>
        <a:p>
          <a:r>
            <a:rPr lang="fi-FI" sz="900" dirty="0" smtClean="0"/>
            <a:t>Määrittele kohde ja tavoitteet</a:t>
          </a:r>
          <a:endParaRPr lang="fi-FI" sz="900" dirty="0"/>
        </a:p>
      </dgm:t>
    </dgm:pt>
    <dgm:pt modelId="{CEAFBD5A-4A9C-4B16-A65C-D1E5A49EE154}" type="parTrans" cxnId="{060BB141-1CA4-4C70-9186-EFE8961497AB}">
      <dgm:prSet/>
      <dgm:spPr/>
      <dgm:t>
        <a:bodyPr/>
        <a:lstStyle/>
        <a:p>
          <a:endParaRPr lang="fi-FI"/>
        </a:p>
      </dgm:t>
    </dgm:pt>
    <dgm:pt modelId="{771A64BC-7D12-46F5-BBD8-F4B1E6121B0B}" type="sibTrans" cxnId="{060BB141-1CA4-4C70-9186-EFE8961497AB}">
      <dgm:prSet/>
      <dgm:spPr/>
      <dgm:t>
        <a:bodyPr/>
        <a:lstStyle/>
        <a:p>
          <a:endParaRPr lang="fi-FI"/>
        </a:p>
      </dgm:t>
    </dgm:pt>
    <dgm:pt modelId="{9E70A256-9283-4DA4-96FF-A7B903E46BF6}">
      <dgm:prSet phldrT="[Text]" custT="1"/>
      <dgm:spPr/>
      <dgm:t>
        <a:bodyPr/>
        <a:lstStyle/>
        <a:p>
          <a:r>
            <a:rPr lang="fi-FI" sz="1400" dirty="0" smtClean="0"/>
            <a:t>Määritä suunniteltavan viitearkkitehtuurin </a:t>
          </a:r>
          <a:r>
            <a:rPr lang="fi-FI" sz="1400" b="1" u="none" dirty="0" smtClean="0"/>
            <a:t>rajaukset</a:t>
          </a:r>
          <a:r>
            <a:rPr lang="fi-FI" sz="1400" dirty="0" smtClean="0"/>
            <a:t>, reunaehdot ja painotukset</a:t>
          </a:r>
          <a:endParaRPr lang="fi-FI" sz="1400" dirty="0"/>
        </a:p>
      </dgm:t>
    </dgm:pt>
    <dgm:pt modelId="{1E87D0AC-19E4-42D1-B127-B3B0604CE58D}" type="parTrans" cxnId="{7021D76E-D658-4B52-8036-E75A2546E66B}">
      <dgm:prSet/>
      <dgm:spPr/>
      <dgm:t>
        <a:bodyPr/>
        <a:lstStyle/>
        <a:p>
          <a:endParaRPr lang="fi-FI"/>
        </a:p>
      </dgm:t>
    </dgm:pt>
    <dgm:pt modelId="{BA4518C4-6EDA-4F01-822B-A79D85BD9788}" type="sibTrans" cxnId="{7021D76E-D658-4B52-8036-E75A2546E66B}">
      <dgm:prSet/>
      <dgm:spPr/>
      <dgm:t>
        <a:bodyPr/>
        <a:lstStyle/>
        <a:p>
          <a:endParaRPr lang="fi-FI"/>
        </a:p>
      </dgm:t>
    </dgm:pt>
    <dgm:pt modelId="{0799D71B-3D8C-4C0B-97D3-8E23AFD41C4E}">
      <dgm:prSet phldrT="[Text]" custT="1"/>
      <dgm:spPr/>
      <dgm:t>
        <a:bodyPr/>
        <a:lstStyle/>
        <a:p>
          <a:r>
            <a:rPr lang="fi-FI" sz="900" dirty="0" smtClean="0"/>
            <a:t>Tunnista toiminnan hyödyt ja tuotokset</a:t>
          </a:r>
          <a:endParaRPr lang="fi-FI" sz="900" dirty="0"/>
        </a:p>
      </dgm:t>
    </dgm:pt>
    <dgm:pt modelId="{C597CB17-8249-42DD-9D91-584111024EAB}" type="parTrans" cxnId="{42F6D02D-C890-401F-8DD5-B8F15CBDC4E4}">
      <dgm:prSet/>
      <dgm:spPr/>
      <dgm:t>
        <a:bodyPr/>
        <a:lstStyle/>
        <a:p>
          <a:endParaRPr lang="fi-FI"/>
        </a:p>
      </dgm:t>
    </dgm:pt>
    <dgm:pt modelId="{2539FA20-655B-4419-A3F3-3385491E2D79}" type="sibTrans" cxnId="{42F6D02D-C890-401F-8DD5-B8F15CBDC4E4}">
      <dgm:prSet/>
      <dgm:spPr/>
      <dgm:t>
        <a:bodyPr/>
        <a:lstStyle/>
        <a:p>
          <a:endParaRPr lang="fi-FI"/>
        </a:p>
      </dgm:t>
    </dgm:pt>
    <dgm:pt modelId="{02E0F91E-9381-4F78-A73A-B15DA2275F12}">
      <dgm:prSet phldrT="[Text]" custT="1"/>
      <dgm:spPr/>
      <dgm:t>
        <a:bodyPr/>
        <a:lstStyle/>
        <a:p>
          <a:r>
            <a:rPr lang="fi-FI" sz="1400" dirty="0" smtClean="0"/>
            <a:t>Tunnista </a:t>
          </a:r>
          <a:r>
            <a:rPr lang="fi-FI" sz="1400" b="1" dirty="0" smtClean="0"/>
            <a:t>substanssituotokset </a:t>
          </a:r>
          <a:r>
            <a:rPr lang="fi-FI" sz="1400" b="0" dirty="0" smtClean="0"/>
            <a:t>(liiketoimintatuotokset</a:t>
          </a:r>
          <a:r>
            <a:rPr lang="fi-FI" sz="1400" b="1" dirty="0" smtClean="0"/>
            <a:t>)</a:t>
          </a:r>
          <a:r>
            <a:rPr lang="fi-FI" sz="1400" dirty="0" smtClean="0"/>
            <a:t>, joita arkkitehtuurilla halutaan kehittää</a:t>
          </a:r>
          <a:endParaRPr lang="fi-FI" sz="1400" dirty="0"/>
        </a:p>
      </dgm:t>
    </dgm:pt>
    <dgm:pt modelId="{200314BA-25D8-426C-A8ED-C208D4FC432F}" type="parTrans" cxnId="{0B43238E-F642-41A6-B120-DD204A194919}">
      <dgm:prSet/>
      <dgm:spPr/>
      <dgm:t>
        <a:bodyPr/>
        <a:lstStyle/>
        <a:p>
          <a:endParaRPr lang="fi-FI"/>
        </a:p>
      </dgm:t>
    </dgm:pt>
    <dgm:pt modelId="{B1456959-EF9C-44E2-920D-F1B43E995595}" type="sibTrans" cxnId="{0B43238E-F642-41A6-B120-DD204A194919}">
      <dgm:prSet/>
      <dgm:spPr/>
      <dgm:t>
        <a:bodyPr/>
        <a:lstStyle/>
        <a:p>
          <a:endParaRPr lang="fi-FI"/>
        </a:p>
      </dgm:t>
    </dgm:pt>
    <dgm:pt modelId="{E39DAF81-2E84-40C9-8815-AFA10C69CED2}">
      <dgm:prSet phldrT="[Text]" custT="1"/>
      <dgm:spPr/>
      <dgm:t>
        <a:bodyPr/>
        <a:lstStyle/>
        <a:p>
          <a:r>
            <a:rPr lang="fi-FI" sz="1400" dirty="0" smtClean="0"/>
            <a:t>Tunnista keskeiset toiminnan </a:t>
          </a:r>
          <a:r>
            <a:rPr lang="fi-FI" sz="1400" b="1" dirty="0" smtClean="0"/>
            <a:t>hyödyt</a:t>
          </a:r>
          <a:r>
            <a:rPr lang="fi-FI" sz="1400" dirty="0" smtClean="0"/>
            <a:t> (hyötylähtöinen arkkitehtuuri)</a:t>
          </a:r>
          <a:endParaRPr lang="fi-FI" sz="1400" dirty="0"/>
        </a:p>
      </dgm:t>
    </dgm:pt>
    <dgm:pt modelId="{39A88810-4F59-4FDB-8C5E-F574A7C8B592}" type="parTrans" cxnId="{B6D09824-E639-40A5-8A7C-DDC7E4963907}">
      <dgm:prSet/>
      <dgm:spPr/>
      <dgm:t>
        <a:bodyPr/>
        <a:lstStyle/>
        <a:p>
          <a:endParaRPr lang="fi-FI"/>
        </a:p>
      </dgm:t>
    </dgm:pt>
    <dgm:pt modelId="{499468A9-6D76-4103-A0C8-AB1767A6F8F3}" type="sibTrans" cxnId="{B6D09824-E639-40A5-8A7C-DDC7E4963907}">
      <dgm:prSet/>
      <dgm:spPr/>
      <dgm:t>
        <a:bodyPr/>
        <a:lstStyle/>
        <a:p>
          <a:endParaRPr lang="fi-FI"/>
        </a:p>
      </dgm:t>
    </dgm:pt>
    <dgm:pt modelId="{D83C6EA7-9894-43BB-9F63-9749E9F9E295}">
      <dgm:prSet phldrT="[Text]" custT="1"/>
      <dgm:spPr/>
      <dgm:t>
        <a:bodyPr/>
        <a:lstStyle/>
        <a:p>
          <a:r>
            <a:rPr lang="fi-FI" sz="900" dirty="0" smtClean="0"/>
            <a:t>Suunnittele ja kuvaa viite-arkkitehtuuri</a:t>
          </a:r>
          <a:endParaRPr lang="fi-FI" sz="900" dirty="0"/>
        </a:p>
      </dgm:t>
    </dgm:pt>
    <dgm:pt modelId="{044FFD49-C5AD-4560-B13C-9651F9BB2905}" type="parTrans" cxnId="{CA68B679-F842-4C37-800B-C0EDBCAC0355}">
      <dgm:prSet/>
      <dgm:spPr/>
      <dgm:t>
        <a:bodyPr/>
        <a:lstStyle/>
        <a:p>
          <a:endParaRPr lang="fi-FI"/>
        </a:p>
      </dgm:t>
    </dgm:pt>
    <dgm:pt modelId="{AA03A60C-4BD3-4F14-A032-E9E99A3E8783}" type="sibTrans" cxnId="{CA68B679-F842-4C37-800B-C0EDBCAC0355}">
      <dgm:prSet/>
      <dgm:spPr/>
      <dgm:t>
        <a:bodyPr/>
        <a:lstStyle/>
        <a:p>
          <a:endParaRPr lang="fi-FI"/>
        </a:p>
      </dgm:t>
    </dgm:pt>
    <dgm:pt modelId="{65B817F8-6DA5-489A-A58E-8D5ECA4F42D5}">
      <dgm:prSet phldrT="[Text]" custT="1"/>
      <dgm:spPr/>
      <dgm:t>
        <a:bodyPr/>
        <a:lstStyle/>
        <a:p>
          <a:r>
            <a:rPr lang="fi-FI" sz="1400" dirty="0" smtClean="0"/>
            <a:t>Tee ensimmäinen </a:t>
          </a:r>
          <a:r>
            <a:rPr lang="fi-FI" sz="1400" dirty="0" err="1" smtClean="0"/>
            <a:t>iteraatiokierros</a:t>
          </a:r>
          <a:endParaRPr lang="fi-FI" sz="1400" dirty="0"/>
        </a:p>
      </dgm:t>
    </dgm:pt>
    <dgm:pt modelId="{B9FF5EE0-CB8F-4F0C-AEEA-DB89C73D02C2}" type="parTrans" cxnId="{6173A89D-5063-46F1-85B9-C488EC3E97FA}">
      <dgm:prSet/>
      <dgm:spPr/>
      <dgm:t>
        <a:bodyPr/>
        <a:lstStyle/>
        <a:p>
          <a:endParaRPr lang="fi-FI"/>
        </a:p>
      </dgm:t>
    </dgm:pt>
    <dgm:pt modelId="{EC77CB1B-7126-4166-9375-4F6A16EC6939}" type="sibTrans" cxnId="{6173A89D-5063-46F1-85B9-C488EC3E97FA}">
      <dgm:prSet/>
      <dgm:spPr/>
      <dgm:t>
        <a:bodyPr/>
        <a:lstStyle/>
        <a:p>
          <a:endParaRPr lang="fi-FI"/>
        </a:p>
      </dgm:t>
    </dgm:pt>
    <dgm:pt modelId="{A3E3E627-3372-40CE-8F8D-FF25AD4A476C}">
      <dgm:prSet phldrT="[Text]" custT="1"/>
      <dgm:spPr/>
      <dgm:t>
        <a:bodyPr/>
        <a:lstStyle/>
        <a:p>
          <a:r>
            <a:rPr lang="fi-FI" sz="1400" dirty="0" smtClean="0"/>
            <a:t>Kuvaa keskeiset arkkitehtuurin osakuvaukset karkealla tasolla – toiminnasta teknologiaan, abstraktista konkreettiseen</a:t>
          </a:r>
          <a:endParaRPr lang="fi-FI" sz="1400" dirty="0"/>
        </a:p>
      </dgm:t>
    </dgm:pt>
    <dgm:pt modelId="{EC48269F-6081-4670-B5E4-CA2A612961BB}" type="parTrans" cxnId="{CD85D86D-B5DA-41AB-A606-23E09629DDA4}">
      <dgm:prSet/>
      <dgm:spPr/>
      <dgm:t>
        <a:bodyPr/>
        <a:lstStyle/>
        <a:p>
          <a:endParaRPr lang="fi-FI"/>
        </a:p>
      </dgm:t>
    </dgm:pt>
    <dgm:pt modelId="{62033F6D-F377-4071-AE3A-B1802CE85131}" type="sibTrans" cxnId="{CD85D86D-B5DA-41AB-A606-23E09629DDA4}">
      <dgm:prSet/>
      <dgm:spPr/>
      <dgm:t>
        <a:bodyPr/>
        <a:lstStyle/>
        <a:p>
          <a:endParaRPr lang="fi-FI"/>
        </a:p>
      </dgm:t>
    </dgm:pt>
    <dgm:pt modelId="{C4757DEE-FBA5-4B3C-AF39-CCB5DA69EDDA}">
      <dgm:prSet phldrT="[Text]" custT="1"/>
      <dgm:spPr/>
      <dgm:t>
        <a:bodyPr/>
        <a:lstStyle/>
        <a:p>
          <a:r>
            <a:rPr lang="fi-FI" sz="900" dirty="0" smtClean="0"/>
            <a:t>Täydennä arkkitehtuuri-kuvauksia</a:t>
          </a:r>
          <a:endParaRPr lang="fi-FI" sz="900" dirty="0"/>
        </a:p>
      </dgm:t>
    </dgm:pt>
    <dgm:pt modelId="{A6415DD8-ECB2-4AC9-A621-0D744653C829}" type="parTrans" cxnId="{0554DBA6-0E22-46D8-ADE6-604CCCA2AC37}">
      <dgm:prSet/>
      <dgm:spPr/>
      <dgm:t>
        <a:bodyPr/>
        <a:lstStyle/>
        <a:p>
          <a:endParaRPr lang="fi-FI"/>
        </a:p>
      </dgm:t>
    </dgm:pt>
    <dgm:pt modelId="{CDEB3B23-3701-4CA2-B8B6-A8DDA7503B85}" type="sibTrans" cxnId="{0554DBA6-0E22-46D8-ADE6-604CCCA2AC37}">
      <dgm:prSet/>
      <dgm:spPr/>
      <dgm:t>
        <a:bodyPr/>
        <a:lstStyle/>
        <a:p>
          <a:endParaRPr lang="fi-FI"/>
        </a:p>
      </dgm:t>
    </dgm:pt>
    <dgm:pt modelId="{7E80E4B2-DAA6-4E1F-A426-564C0CE9E8E8}">
      <dgm:prSet phldrT="[Text]" custT="1"/>
      <dgm:spPr/>
      <dgm:t>
        <a:bodyPr/>
        <a:lstStyle/>
        <a:p>
          <a:r>
            <a:rPr lang="fi-FI" sz="1400" dirty="0" smtClean="0"/>
            <a:t>Kuvaa puuttuvat arkkitehtuurikuvaukset </a:t>
          </a:r>
          <a:endParaRPr lang="fi-FI" sz="1400" dirty="0"/>
        </a:p>
      </dgm:t>
    </dgm:pt>
    <dgm:pt modelId="{139783F2-580D-4020-AA9D-C10F41EAB221}" type="parTrans" cxnId="{1CD4EB99-AC44-4BC7-BC34-3EDB4BBB67A0}">
      <dgm:prSet/>
      <dgm:spPr/>
      <dgm:t>
        <a:bodyPr/>
        <a:lstStyle/>
        <a:p>
          <a:endParaRPr lang="fi-FI"/>
        </a:p>
      </dgm:t>
    </dgm:pt>
    <dgm:pt modelId="{936D1F9B-A4C8-4297-92BE-F97C4C63F33D}" type="sibTrans" cxnId="{1CD4EB99-AC44-4BC7-BC34-3EDB4BBB67A0}">
      <dgm:prSet/>
      <dgm:spPr/>
      <dgm:t>
        <a:bodyPr/>
        <a:lstStyle/>
        <a:p>
          <a:endParaRPr lang="fi-FI"/>
        </a:p>
      </dgm:t>
    </dgm:pt>
    <dgm:pt modelId="{9F7EFDEE-63E0-462B-ACB6-2E1B38D7E88F}">
      <dgm:prSet phldrT="[Text]" custT="1"/>
      <dgm:spPr/>
      <dgm:t>
        <a:bodyPr/>
        <a:lstStyle/>
        <a:p>
          <a:r>
            <a:rPr lang="fi-FI" sz="1400" b="1" dirty="0" smtClean="0"/>
            <a:t>Täydennä</a:t>
          </a:r>
          <a:r>
            <a:rPr lang="fi-FI" sz="1400" dirty="0" smtClean="0"/>
            <a:t> 1. kierroksen kuvauksia</a:t>
          </a:r>
          <a:endParaRPr lang="fi-FI" sz="1400" dirty="0"/>
        </a:p>
      </dgm:t>
    </dgm:pt>
    <dgm:pt modelId="{078FB0E1-0E60-41C5-B272-218450E3B0D4}" type="parTrans" cxnId="{7B86AF91-4238-409D-AB2A-3BC39B612EED}">
      <dgm:prSet/>
      <dgm:spPr/>
      <dgm:t>
        <a:bodyPr/>
        <a:lstStyle/>
        <a:p>
          <a:endParaRPr lang="fi-FI"/>
        </a:p>
      </dgm:t>
    </dgm:pt>
    <dgm:pt modelId="{16C026BF-6F5A-4DF9-8401-37BF5E8B37A9}" type="sibTrans" cxnId="{7B86AF91-4238-409D-AB2A-3BC39B612EED}">
      <dgm:prSet/>
      <dgm:spPr/>
      <dgm:t>
        <a:bodyPr/>
        <a:lstStyle/>
        <a:p>
          <a:endParaRPr lang="fi-FI"/>
        </a:p>
      </dgm:t>
    </dgm:pt>
    <dgm:pt modelId="{9EE0C42A-3A13-44F2-B939-CCA8B0DA4782}">
      <dgm:prSet phldrT="[Text]" custT="1"/>
      <dgm:spPr/>
      <dgm:t>
        <a:bodyPr/>
        <a:lstStyle/>
        <a:p>
          <a:r>
            <a:rPr lang="fi-FI" sz="900" dirty="0" smtClean="0"/>
            <a:t>Suunnittele toimeenpano, katselmoi ja hyväksy</a:t>
          </a:r>
          <a:endParaRPr lang="fi-FI" sz="900" dirty="0"/>
        </a:p>
      </dgm:t>
    </dgm:pt>
    <dgm:pt modelId="{408B80C8-4024-441A-85D9-AA4AA59702EC}" type="parTrans" cxnId="{C5EEA276-E203-493C-AC7A-7A4EEE923897}">
      <dgm:prSet/>
      <dgm:spPr/>
      <dgm:t>
        <a:bodyPr/>
        <a:lstStyle/>
        <a:p>
          <a:endParaRPr lang="fi-FI"/>
        </a:p>
      </dgm:t>
    </dgm:pt>
    <dgm:pt modelId="{A0700173-F84C-4334-A6A6-6695F146E707}" type="sibTrans" cxnId="{C5EEA276-E203-493C-AC7A-7A4EEE923897}">
      <dgm:prSet/>
      <dgm:spPr/>
      <dgm:t>
        <a:bodyPr/>
        <a:lstStyle/>
        <a:p>
          <a:endParaRPr lang="fi-FI"/>
        </a:p>
      </dgm:t>
    </dgm:pt>
    <dgm:pt modelId="{5F7A4B86-1256-4EBA-87E4-6360BF8D86D8}">
      <dgm:prSet phldrT="[Text]" custT="1"/>
      <dgm:spPr/>
      <dgm:t>
        <a:bodyPr/>
        <a:lstStyle/>
        <a:p>
          <a:r>
            <a:rPr lang="fi-FI" sz="1400" dirty="0" smtClean="0"/>
            <a:t>Laadi arkkitehtuurin </a:t>
          </a:r>
          <a:r>
            <a:rPr lang="fi-FI" sz="1400" b="1" dirty="0" smtClean="0"/>
            <a:t>toimeenpanosuunnitelma</a:t>
          </a:r>
          <a:endParaRPr lang="fi-FI" sz="1400" b="1" dirty="0"/>
        </a:p>
      </dgm:t>
    </dgm:pt>
    <dgm:pt modelId="{F0818B9F-0EF7-4978-B80A-B26C202732B4}" type="parTrans" cxnId="{E23AC4C2-BB9B-4411-BCF3-3880A0DC36C4}">
      <dgm:prSet/>
      <dgm:spPr/>
      <dgm:t>
        <a:bodyPr/>
        <a:lstStyle/>
        <a:p>
          <a:endParaRPr lang="fi-FI"/>
        </a:p>
      </dgm:t>
    </dgm:pt>
    <dgm:pt modelId="{23DD3E4F-F47B-4CBD-8755-3E4C1E19921E}" type="sibTrans" cxnId="{E23AC4C2-BB9B-4411-BCF3-3880A0DC36C4}">
      <dgm:prSet/>
      <dgm:spPr/>
      <dgm:t>
        <a:bodyPr/>
        <a:lstStyle/>
        <a:p>
          <a:endParaRPr lang="fi-FI"/>
        </a:p>
      </dgm:t>
    </dgm:pt>
    <dgm:pt modelId="{7FE48599-85BA-46CE-85F4-CE7C6705FFF9}">
      <dgm:prSet phldrT="[Text]" custT="1"/>
      <dgm:spPr/>
      <dgm:t>
        <a:bodyPr/>
        <a:lstStyle/>
        <a:p>
          <a:r>
            <a:rPr lang="fi-FI" sz="1400" dirty="0" smtClean="0"/>
            <a:t>Tunnista riippuvuudet ja </a:t>
          </a:r>
          <a:r>
            <a:rPr lang="fi-FI" sz="1400" b="1" dirty="0" smtClean="0"/>
            <a:t>sidosarkkitehtuurit</a:t>
          </a:r>
          <a:r>
            <a:rPr lang="fi-FI" sz="1400" dirty="0" smtClean="0"/>
            <a:t> ja näiden </a:t>
          </a:r>
          <a:r>
            <a:rPr lang="fi-FI" sz="1400" b="1" dirty="0" smtClean="0"/>
            <a:t>vaikutukset</a:t>
          </a:r>
          <a:endParaRPr lang="fi-FI" sz="1400" b="1" dirty="0"/>
        </a:p>
      </dgm:t>
    </dgm:pt>
    <dgm:pt modelId="{6DD63925-4734-4A5D-B7F3-275B3CD005A9}" type="parTrans" cxnId="{82AEC0D4-B7FB-432B-8426-C737DEA7A713}">
      <dgm:prSet/>
      <dgm:spPr/>
      <dgm:t>
        <a:bodyPr/>
        <a:lstStyle/>
        <a:p>
          <a:endParaRPr lang="fi-FI"/>
        </a:p>
      </dgm:t>
    </dgm:pt>
    <dgm:pt modelId="{C5AE568D-438A-4E47-961D-3B96C23ABFB2}" type="sibTrans" cxnId="{82AEC0D4-B7FB-432B-8426-C737DEA7A713}">
      <dgm:prSet/>
      <dgm:spPr/>
      <dgm:t>
        <a:bodyPr/>
        <a:lstStyle/>
        <a:p>
          <a:endParaRPr lang="fi-FI"/>
        </a:p>
      </dgm:t>
    </dgm:pt>
    <dgm:pt modelId="{7769D3D0-FCF9-4FF2-9217-04839672154C}">
      <dgm:prSet phldrT="[Text]" custT="1"/>
      <dgm:spPr/>
      <dgm:t>
        <a:bodyPr/>
        <a:lstStyle/>
        <a:p>
          <a:r>
            <a:rPr lang="fi-FI" sz="1400" dirty="0" smtClean="0"/>
            <a:t>Valitse, mitä </a:t>
          </a:r>
          <a:r>
            <a:rPr lang="fi-FI" sz="1400" b="1" dirty="0" smtClean="0"/>
            <a:t>osakuvauksia</a:t>
          </a:r>
          <a:r>
            <a:rPr lang="fi-FI" sz="1400" dirty="0" smtClean="0"/>
            <a:t> laaditaan</a:t>
          </a:r>
          <a:endParaRPr lang="fi-FI" sz="1400" dirty="0"/>
        </a:p>
      </dgm:t>
    </dgm:pt>
    <dgm:pt modelId="{5C144D9A-6453-4F61-AC71-C8A5ED15724C}" type="parTrans" cxnId="{C3DC19DA-51A1-45C0-B965-042402742A36}">
      <dgm:prSet/>
      <dgm:spPr/>
      <dgm:t>
        <a:bodyPr/>
        <a:lstStyle/>
        <a:p>
          <a:endParaRPr lang="fi-FI"/>
        </a:p>
      </dgm:t>
    </dgm:pt>
    <dgm:pt modelId="{BB0B88CC-BBE4-4201-9E2D-A4CE1DB3643C}" type="sibTrans" cxnId="{C3DC19DA-51A1-45C0-B965-042402742A36}">
      <dgm:prSet/>
      <dgm:spPr/>
      <dgm:t>
        <a:bodyPr/>
        <a:lstStyle/>
        <a:p>
          <a:endParaRPr lang="fi-FI"/>
        </a:p>
      </dgm:t>
    </dgm:pt>
    <dgm:pt modelId="{5D25DFA7-7210-4339-854E-6BE1F8DE1657}">
      <dgm:prSet phldrT="[Text]" custT="1"/>
      <dgm:spPr/>
      <dgm:t>
        <a:bodyPr/>
        <a:lstStyle/>
        <a:p>
          <a:r>
            <a:rPr lang="fi-FI" sz="1400" b="1" dirty="0" smtClean="0"/>
            <a:t>Hae palaute</a:t>
          </a:r>
          <a:endParaRPr lang="fi-FI" sz="1400" b="1" dirty="0"/>
        </a:p>
      </dgm:t>
    </dgm:pt>
    <dgm:pt modelId="{45AE834C-9CA4-47B6-9A81-55D29289E905}" type="parTrans" cxnId="{303B02B4-77EF-41BC-A0AE-07BAE0984D07}">
      <dgm:prSet/>
      <dgm:spPr/>
      <dgm:t>
        <a:bodyPr/>
        <a:lstStyle/>
        <a:p>
          <a:endParaRPr lang="fi-FI"/>
        </a:p>
      </dgm:t>
    </dgm:pt>
    <dgm:pt modelId="{20C49411-3855-47E0-AAF8-6351EFE9642F}" type="sibTrans" cxnId="{303B02B4-77EF-41BC-A0AE-07BAE0984D07}">
      <dgm:prSet/>
      <dgm:spPr/>
      <dgm:t>
        <a:bodyPr/>
        <a:lstStyle/>
        <a:p>
          <a:endParaRPr lang="fi-FI"/>
        </a:p>
      </dgm:t>
    </dgm:pt>
    <dgm:pt modelId="{9FBD14C1-A49C-4FBC-82FE-5A887FCF76A0}">
      <dgm:prSet phldrT="[Text]" custT="1"/>
      <dgm:spPr/>
      <dgm:t>
        <a:bodyPr/>
        <a:lstStyle/>
        <a:p>
          <a:r>
            <a:rPr lang="fi-FI" sz="1400" dirty="0" smtClean="0"/>
            <a:t>Resursoi kehittäminen, määritä </a:t>
          </a:r>
          <a:r>
            <a:rPr lang="fi-FI" sz="1400" b="1" dirty="0" smtClean="0"/>
            <a:t>omistajuus</a:t>
          </a:r>
          <a:endParaRPr lang="fi-FI" sz="1400" dirty="0"/>
        </a:p>
      </dgm:t>
    </dgm:pt>
    <dgm:pt modelId="{5057201A-6676-4AA4-87FC-9FB54D8F4AE3}" type="parTrans" cxnId="{0ED6294F-5148-42CE-859C-3B30D25E0D1D}">
      <dgm:prSet/>
      <dgm:spPr/>
      <dgm:t>
        <a:bodyPr/>
        <a:lstStyle/>
        <a:p>
          <a:endParaRPr lang="fi-FI"/>
        </a:p>
      </dgm:t>
    </dgm:pt>
    <dgm:pt modelId="{1128C969-82D4-4CD9-8E2D-170E004C6C8B}" type="sibTrans" cxnId="{0ED6294F-5148-42CE-859C-3B30D25E0D1D}">
      <dgm:prSet/>
      <dgm:spPr/>
      <dgm:t>
        <a:bodyPr/>
        <a:lstStyle/>
        <a:p>
          <a:endParaRPr lang="fi-FI"/>
        </a:p>
      </dgm:t>
    </dgm:pt>
    <dgm:pt modelId="{0C5DD230-BBAF-4830-BB02-742FCC29FCD5}">
      <dgm:prSet phldrT="[Text]" custT="1"/>
      <dgm:spPr/>
      <dgm:t>
        <a:bodyPr/>
        <a:lstStyle/>
        <a:p>
          <a:r>
            <a:rPr lang="fi-FI" sz="1400" dirty="0" smtClean="0"/>
            <a:t>Määritä selkeästi arkkitehtuurin kohde, tarkoitus ja tavoitteet. </a:t>
          </a:r>
          <a:r>
            <a:rPr lang="fi-FI" sz="1400" b="1" dirty="0" smtClean="0"/>
            <a:t>Mitä ja miksi</a:t>
          </a:r>
          <a:endParaRPr lang="fi-FI" sz="1400" dirty="0"/>
        </a:p>
      </dgm:t>
    </dgm:pt>
    <dgm:pt modelId="{4B83B8E8-1405-4A39-A8E9-97D81D67C3D4}" type="parTrans" cxnId="{83B4C5D0-97A2-4ABD-8914-B9ED07C3EB39}">
      <dgm:prSet/>
      <dgm:spPr/>
      <dgm:t>
        <a:bodyPr/>
        <a:lstStyle/>
        <a:p>
          <a:endParaRPr lang="fi-FI"/>
        </a:p>
      </dgm:t>
    </dgm:pt>
    <dgm:pt modelId="{53959522-BC23-490A-B14F-F60DE848857A}" type="sibTrans" cxnId="{83B4C5D0-97A2-4ABD-8914-B9ED07C3EB39}">
      <dgm:prSet/>
      <dgm:spPr/>
      <dgm:t>
        <a:bodyPr/>
        <a:lstStyle/>
        <a:p>
          <a:endParaRPr lang="fi-FI"/>
        </a:p>
      </dgm:t>
    </dgm:pt>
    <dgm:pt modelId="{CD811201-6614-4575-BE28-BE2925F17E3D}">
      <dgm:prSet phldrT="[Text]" custT="1"/>
      <dgm:spPr/>
      <dgm:t>
        <a:bodyPr/>
        <a:lstStyle/>
        <a:p>
          <a:r>
            <a:rPr lang="fi-FI" sz="1400" b="0" dirty="0" smtClean="0"/>
            <a:t>Dokumentoi arkkitehtuuri, laadi </a:t>
          </a:r>
          <a:r>
            <a:rPr lang="fi-FI" sz="1400" b="1" dirty="0" smtClean="0"/>
            <a:t>yhteenveto</a:t>
          </a:r>
          <a:endParaRPr lang="fi-FI" sz="1400" b="1" dirty="0"/>
        </a:p>
      </dgm:t>
    </dgm:pt>
    <dgm:pt modelId="{A97AE9B0-99F1-432A-B06A-1FC429906976}" type="parTrans" cxnId="{90055BD0-BEAF-4579-A713-7E306A200CEC}">
      <dgm:prSet/>
      <dgm:spPr/>
      <dgm:t>
        <a:bodyPr/>
        <a:lstStyle/>
        <a:p>
          <a:endParaRPr lang="fi-FI"/>
        </a:p>
      </dgm:t>
    </dgm:pt>
    <dgm:pt modelId="{0A47C76B-9200-4833-A37F-94330F267545}" type="sibTrans" cxnId="{90055BD0-BEAF-4579-A713-7E306A200CEC}">
      <dgm:prSet/>
      <dgm:spPr/>
      <dgm:t>
        <a:bodyPr/>
        <a:lstStyle/>
        <a:p>
          <a:endParaRPr lang="fi-FI"/>
        </a:p>
      </dgm:t>
    </dgm:pt>
    <dgm:pt modelId="{5BB17C68-4684-4014-9444-910B38D02B63}">
      <dgm:prSet phldrT="[Text]" custT="1"/>
      <dgm:spPr/>
      <dgm:t>
        <a:bodyPr/>
        <a:lstStyle/>
        <a:p>
          <a:r>
            <a:rPr lang="fi-FI" sz="1400" dirty="0" smtClean="0"/>
            <a:t>Järjestä katselmointi (tarkista ristiriidattomuus), viimeistele dokumentaatio, hae </a:t>
          </a:r>
          <a:r>
            <a:rPr lang="fi-FI" sz="1400" b="1" dirty="0" smtClean="0"/>
            <a:t>hyväksyminen</a:t>
          </a:r>
          <a:endParaRPr lang="fi-FI" sz="1400" b="1" dirty="0"/>
        </a:p>
      </dgm:t>
    </dgm:pt>
    <dgm:pt modelId="{05444753-0E9A-498F-9C93-71A4D0794098}" type="parTrans" cxnId="{7A63782B-CE53-42BF-9793-1C04F85FD3E6}">
      <dgm:prSet/>
      <dgm:spPr/>
      <dgm:t>
        <a:bodyPr/>
        <a:lstStyle/>
        <a:p>
          <a:endParaRPr lang="fi-FI"/>
        </a:p>
      </dgm:t>
    </dgm:pt>
    <dgm:pt modelId="{27730BED-1732-48F4-8245-D83951D7D838}" type="sibTrans" cxnId="{7A63782B-CE53-42BF-9793-1C04F85FD3E6}">
      <dgm:prSet/>
      <dgm:spPr/>
      <dgm:t>
        <a:bodyPr/>
        <a:lstStyle/>
        <a:p>
          <a:endParaRPr lang="fi-FI"/>
        </a:p>
      </dgm:t>
    </dgm:pt>
    <dgm:pt modelId="{DF5F45C1-935E-4310-BD2E-F91AB0115083}" type="pres">
      <dgm:prSet presAssocID="{F7AA658D-A4FB-4F3C-A529-1498B96FC7D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i-FI"/>
        </a:p>
      </dgm:t>
    </dgm:pt>
    <dgm:pt modelId="{18DDAD0A-3147-4793-8A65-7C0735225305}" type="pres">
      <dgm:prSet presAssocID="{295DC17D-8C12-4D65-8E06-8B9A7E32BF25}" presName="composite" presStyleCnt="0"/>
      <dgm:spPr/>
    </dgm:pt>
    <dgm:pt modelId="{76D0AEA3-4280-436C-B309-226F815544E4}" type="pres">
      <dgm:prSet presAssocID="{295DC17D-8C12-4D65-8E06-8B9A7E32BF25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70D7BB58-7831-474D-B85D-BC34563D19CA}" type="pres">
      <dgm:prSet presAssocID="{295DC17D-8C12-4D65-8E06-8B9A7E32BF25}" presName="descendantText" presStyleLbl="alignAcc1" presStyleIdx="0" presStyleCnt="5" custScaleY="129041" custLinFactNeighborX="124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B72423D6-C225-42F2-94FF-F4ADBA00655A}" type="pres">
      <dgm:prSet presAssocID="{771A64BC-7D12-46F5-BBD8-F4B1E6121B0B}" presName="sp" presStyleCnt="0"/>
      <dgm:spPr/>
    </dgm:pt>
    <dgm:pt modelId="{1F376570-1326-45A8-A572-C1185400EC40}" type="pres">
      <dgm:prSet presAssocID="{0799D71B-3D8C-4C0B-97D3-8E23AFD41C4E}" presName="composite" presStyleCnt="0"/>
      <dgm:spPr/>
    </dgm:pt>
    <dgm:pt modelId="{0D4C47F3-8CDB-4A67-BD48-819BB70531E3}" type="pres">
      <dgm:prSet presAssocID="{0799D71B-3D8C-4C0B-97D3-8E23AFD41C4E}" presName="parentText" presStyleLbl="alignNode1" presStyleIdx="1" presStyleCnt="5" custScaleY="121143">
        <dgm:presLayoutVars>
          <dgm:chMax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641347D5-A37E-43FF-9C13-FD7B10830106}" type="pres">
      <dgm:prSet presAssocID="{0799D71B-3D8C-4C0B-97D3-8E23AFD41C4E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98CF294A-1FF9-4C1B-9F11-85162B22D171}" type="pres">
      <dgm:prSet presAssocID="{2539FA20-655B-4419-A3F3-3385491E2D79}" presName="sp" presStyleCnt="0"/>
      <dgm:spPr/>
    </dgm:pt>
    <dgm:pt modelId="{CEBF03C1-2C20-46FB-BDCE-3059BD09B648}" type="pres">
      <dgm:prSet presAssocID="{D83C6EA7-9894-43BB-9F63-9749E9F9E295}" presName="composite" presStyleCnt="0"/>
      <dgm:spPr/>
    </dgm:pt>
    <dgm:pt modelId="{DE16B983-7A8C-48F0-ACCB-8B5DD5F98723}" type="pres">
      <dgm:prSet presAssocID="{D83C6EA7-9894-43BB-9F63-9749E9F9E295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87E62D9C-1AF7-4443-878B-C8CBB2902B61}" type="pres">
      <dgm:prSet presAssocID="{D83C6EA7-9894-43BB-9F63-9749E9F9E295}" presName="descendantText" presStyleLbl="alignAcc1" presStyleIdx="2" presStyleCnt="5" custScaleY="152636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AAFC597C-DF37-44F9-B0C2-EDD0D799A65D}" type="pres">
      <dgm:prSet presAssocID="{AA03A60C-4BD3-4F14-A032-E9E99A3E8783}" presName="sp" presStyleCnt="0"/>
      <dgm:spPr/>
    </dgm:pt>
    <dgm:pt modelId="{02DB8871-36E7-4C10-8F5F-DCA8BFED184C}" type="pres">
      <dgm:prSet presAssocID="{C4757DEE-FBA5-4B3C-AF39-CCB5DA69EDDA}" presName="composite" presStyleCnt="0"/>
      <dgm:spPr/>
    </dgm:pt>
    <dgm:pt modelId="{EFBFF97F-8305-4449-903E-39454C4D9A67}" type="pres">
      <dgm:prSet presAssocID="{C4757DEE-FBA5-4B3C-AF39-CCB5DA69EDDA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2C7B5210-7B63-4F9E-A106-E52DFCF31CB8}" type="pres">
      <dgm:prSet presAssocID="{C4757DEE-FBA5-4B3C-AF39-CCB5DA69EDDA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B4F05F49-F148-41DA-9F13-20A36DC06CF6}" type="pres">
      <dgm:prSet presAssocID="{CDEB3B23-3701-4CA2-B8B6-A8DDA7503B85}" presName="sp" presStyleCnt="0"/>
      <dgm:spPr/>
    </dgm:pt>
    <dgm:pt modelId="{22EC0950-93AD-498C-8315-6AC83B405F8D}" type="pres">
      <dgm:prSet presAssocID="{9EE0C42A-3A13-44F2-B939-CCA8B0DA4782}" presName="composite" presStyleCnt="0"/>
      <dgm:spPr/>
    </dgm:pt>
    <dgm:pt modelId="{5A445B33-5990-41DB-8F36-BBF71DFE409B}" type="pres">
      <dgm:prSet presAssocID="{9EE0C42A-3A13-44F2-B939-CCA8B0DA4782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392C33B1-9384-42E4-8D80-1A39A07D5A64}" type="pres">
      <dgm:prSet presAssocID="{9EE0C42A-3A13-44F2-B939-CCA8B0DA4782}" presName="descendantText" presStyleLbl="alignAcc1" presStyleIdx="4" presStyleCnt="5" custScaleY="160454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</dgm:ptLst>
  <dgm:cxnLst>
    <dgm:cxn modelId="{42F6D02D-C890-401F-8DD5-B8F15CBDC4E4}" srcId="{F7AA658D-A4FB-4F3C-A529-1498B96FC7DE}" destId="{0799D71B-3D8C-4C0B-97D3-8E23AFD41C4E}" srcOrd="1" destOrd="0" parTransId="{C597CB17-8249-42DD-9D91-584111024EAB}" sibTransId="{2539FA20-655B-4419-A3F3-3385491E2D79}"/>
    <dgm:cxn modelId="{7021D76E-D658-4B52-8036-E75A2546E66B}" srcId="{295DC17D-8C12-4D65-8E06-8B9A7E32BF25}" destId="{9E70A256-9283-4DA4-96FF-A7B903E46BF6}" srcOrd="2" destOrd="0" parTransId="{1E87D0AC-19E4-42D1-B127-B3B0604CE58D}" sibTransId="{BA4518C4-6EDA-4F01-822B-A79D85BD9788}"/>
    <dgm:cxn modelId="{C177BD50-12C9-4FA9-A6D7-3073975344F5}" type="presOf" srcId="{0799D71B-3D8C-4C0B-97D3-8E23AFD41C4E}" destId="{0D4C47F3-8CDB-4A67-BD48-819BB70531E3}" srcOrd="0" destOrd="0" presId="urn:microsoft.com/office/officeart/2005/8/layout/chevron2"/>
    <dgm:cxn modelId="{C5EEA276-E203-493C-AC7A-7A4EEE923897}" srcId="{F7AA658D-A4FB-4F3C-A529-1498B96FC7DE}" destId="{9EE0C42A-3A13-44F2-B939-CCA8B0DA4782}" srcOrd="4" destOrd="0" parTransId="{408B80C8-4024-441A-85D9-AA4AA59702EC}" sibTransId="{A0700173-F84C-4334-A6A6-6695F146E707}"/>
    <dgm:cxn modelId="{7A63782B-CE53-42BF-9793-1C04F85FD3E6}" srcId="{9EE0C42A-3A13-44F2-B939-CCA8B0DA4782}" destId="{5BB17C68-4684-4014-9444-910B38D02B63}" srcOrd="2" destOrd="0" parTransId="{05444753-0E9A-498F-9C93-71A4D0794098}" sibTransId="{27730BED-1732-48F4-8245-D83951D7D838}"/>
    <dgm:cxn modelId="{FD942D47-540D-4696-B325-7EC7E0D5D94B}" type="presOf" srcId="{F7AA658D-A4FB-4F3C-A529-1498B96FC7DE}" destId="{DF5F45C1-935E-4310-BD2E-F91AB0115083}" srcOrd="0" destOrd="0" presId="urn:microsoft.com/office/officeart/2005/8/layout/chevron2"/>
    <dgm:cxn modelId="{B6D09824-E639-40A5-8A7C-DDC7E4963907}" srcId="{0799D71B-3D8C-4C0B-97D3-8E23AFD41C4E}" destId="{E39DAF81-2E84-40C9-8815-AFA10C69CED2}" srcOrd="1" destOrd="0" parTransId="{39A88810-4F59-4FDB-8C5E-F574A7C8B592}" sibTransId="{499468A9-6D76-4103-A0C8-AB1767A6F8F3}"/>
    <dgm:cxn modelId="{1CD4EB99-AC44-4BC7-BC34-3EDB4BBB67A0}" srcId="{C4757DEE-FBA5-4B3C-AF39-CCB5DA69EDDA}" destId="{7E80E4B2-DAA6-4E1F-A426-564C0CE9E8E8}" srcOrd="0" destOrd="0" parTransId="{139783F2-580D-4020-AA9D-C10F41EAB221}" sibTransId="{936D1F9B-A4C8-4297-92BE-F97C4C63F33D}"/>
    <dgm:cxn modelId="{0ED6294F-5148-42CE-859C-3B30D25E0D1D}" srcId="{295DC17D-8C12-4D65-8E06-8B9A7E32BF25}" destId="{9FBD14C1-A49C-4FBC-82FE-5A887FCF76A0}" srcOrd="0" destOrd="0" parTransId="{5057201A-6676-4AA4-87FC-9FB54D8F4AE3}" sibTransId="{1128C969-82D4-4CD9-8E2D-170E004C6C8B}"/>
    <dgm:cxn modelId="{58814365-972E-4F88-BB11-1E1E1B4352E9}" type="presOf" srcId="{9E70A256-9283-4DA4-96FF-A7B903E46BF6}" destId="{70D7BB58-7831-474D-B85D-BC34563D19CA}" srcOrd="0" destOrd="2" presId="urn:microsoft.com/office/officeart/2005/8/layout/chevron2"/>
    <dgm:cxn modelId="{83B4C5D0-97A2-4ABD-8914-B9ED07C3EB39}" srcId="{295DC17D-8C12-4D65-8E06-8B9A7E32BF25}" destId="{0C5DD230-BBAF-4830-BB02-742FCC29FCD5}" srcOrd="1" destOrd="0" parTransId="{4B83B8E8-1405-4A39-A8E9-97D81D67C3D4}" sibTransId="{53959522-BC23-490A-B14F-F60DE848857A}"/>
    <dgm:cxn modelId="{D551A564-5CB5-4C07-9A4E-B3EC4DFE98A9}" type="presOf" srcId="{65B817F8-6DA5-489A-A58E-8D5ECA4F42D5}" destId="{87E62D9C-1AF7-4443-878B-C8CBB2902B61}" srcOrd="0" destOrd="1" presId="urn:microsoft.com/office/officeart/2005/8/layout/chevron2"/>
    <dgm:cxn modelId="{C08978C4-A2D7-461A-B8A4-0850856FACF4}" type="presOf" srcId="{5F7A4B86-1256-4EBA-87E4-6360BF8D86D8}" destId="{392C33B1-9384-42E4-8D80-1A39A07D5A64}" srcOrd="0" destOrd="1" presId="urn:microsoft.com/office/officeart/2005/8/layout/chevron2"/>
    <dgm:cxn modelId="{7487479C-6217-45E6-AB4F-8C7784DD6264}" type="presOf" srcId="{7FE48599-85BA-46CE-85F4-CE7C6705FFF9}" destId="{70D7BB58-7831-474D-B85D-BC34563D19CA}" srcOrd="0" destOrd="3" presId="urn:microsoft.com/office/officeart/2005/8/layout/chevron2"/>
    <dgm:cxn modelId="{0B43238E-F642-41A6-B120-DD204A194919}" srcId="{0799D71B-3D8C-4C0B-97D3-8E23AFD41C4E}" destId="{02E0F91E-9381-4F78-A73A-B15DA2275F12}" srcOrd="0" destOrd="0" parTransId="{200314BA-25D8-426C-A8ED-C208D4FC432F}" sibTransId="{B1456959-EF9C-44E2-920D-F1B43E995595}"/>
    <dgm:cxn modelId="{7B86AF91-4238-409D-AB2A-3BC39B612EED}" srcId="{C4757DEE-FBA5-4B3C-AF39-CCB5DA69EDDA}" destId="{9F7EFDEE-63E0-462B-ACB6-2E1B38D7E88F}" srcOrd="1" destOrd="0" parTransId="{078FB0E1-0E60-41C5-B272-218450E3B0D4}" sibTransId="{16C026BF-6F5A-4DF9-8401-37BF5E8B37A9}"/>
    <dgm:cxn modelId="{AC6A3A33-E58D-43A7-894C-7762B7EF5FEE}" type="presOf" srcId="{E39DAF81-2E84-40C9-8815-AFA10C69CED2}" destId="{641347D5-A37E-43FF-9C13-FD7B10830106}" srcOrd="0" destOrd="1" presId="urn:microsoft.com/office/officeart/2005/8/layout/chevron2"/>
    <dgm:cxn modelId="{0FB7C755-33BF-4C6A-9B35-38B75AEE46A4}" type="presOf" srcId="{5D25DFA7-7210-4339-854E-6BE1F8DE1657}" destId="{87E62D9C-1AF7-4443-878B-C8CBB2902B61}" srcOrd="0" destOrd="3" presId="urn:microsoft.com/office/officeart/2005/8/layout/chevron2"/>
    <dgm:cxn modelId="{C3DC19DA-51A1-45C0-B965-042402742A36}" srcId="{D83C6EA7-9894-43BB-9F63-9749E9F9E295}" destId="{7769D3D0-FCF9-4FF2-9217-04839672154C}" srcOrd="0" destOrd="0" parTransId="{5C144D9A-6453-4F61-AC71-C8A5ED15724C}" sibTransId="{BB0B88CC-BBE4-4201-9E2D-A4CE1DB3643C}"/>
    <dgm:cxn modelId="{9BBB4E3B-D479-4075-A332-2218843B053F}" type="presOf" srcId="{9F7EFDEE-63E0-462B-ACB6-2E1B38D7E88F}" destId="{2C7B5210-7B63-4F9E-A106-E52DFCF31CB8}" srcOrd="0" destOrd="1" presId="urn:microsoft.com/office/officeart/2005/8/layout/chevron2"/>
    <dgm:cxn modelId="{E23AC4C2-BB9B-4411-BCF3-3880A0DC36C4}" srcId="{9EE0C42A-3A13-44F2-B939-CCA8B0DA4782}" destId="{5F7A4B86-1256-4EBA-87E4-6360BF8D86D8}" srcOrd="1" destOrd="0" parTransId="{F0818B9F-0EF7-4978-B80A-B26C202732B4}" sibTransId="{23DD3E4F-F47B-4CBD-8755-3E4C1E19921E}"/>
    <dgm:cxn modelId="{E3E7E295-1566-46CF-901C-359680124454}" type="presOf" srcId="{7E80E4B2-DAA6-4E1F-A426-564C0CE9E8E8}" destId="{2C7B5210-7B63-4F9E-A106-E52DFCF31CB8}" srcOrd="0" destOrd="0" presId="urn:microsoft.com/office/officeart/2005/8/layout/chevron2"/>
    <dgm:cxn modelId="{060BB141-1CA4-4C70-9186-EFE8961497AB}" srcId="{F7AA658D-A4FB-4F3C-A529-1498B96FC7DE}" destId="{295DC17D-8C12-4D65-8E06-8B9A7E32BF25}" srcOrd="0" destOrd="0" parTransId="{CEAFBD5A-4A9C-4B16-A65C-D1E5A49EE154}" sibTransId="{771A64BC-7D12-46F5-BBD8-F4B1E6121B0B}"/>
    <dgm:cxn modelId="{2608323C-ABFB-4EC6-B364-085EF82D990C}" type="presOf" srcId="{295DC17D-8C12-4D65-8E06-8B9A7E32BF25}" destId="{76D0AEA3-4280-436C-B309-226F815544E4}" srcOrd="0" destOrd="0" presId="urn:microsoft.com/office/officeart/2005/8/layout/chevron2"/>
    <dgm:cxn modelId="{BF815EBB-E675-4E35-8C47-FA7E3F273D4E}" type="presOf" srcId="{C4757DEE-FBA5-4B3C-AF39-CCB5DA69EDDA}" destId="{EFBFF97F-8305-4449-903E-39454C4D9A67}" srcOrd="0" destOrd="0" presId="urn:microsoft.com/office/officeart/2005/8/layout/chevron2"/>
    <dgm:cxn modelId="{1F5FD2C7-9F63-46DF-8420-D8FC6A4495B2}" type="presOf" srcId="{D83C6EA7-9894-43BB-9F63-9749E9F9E295}" destId="{DE16B983-7A8C-48F0-ACCB-8B5DD5F98723}" srcOrd="0" destOrd="0" presId="urn:microsoft.com/office/officeart/2005/8/layout/chevron2"/>
    <dgm:cxn modelId="{19A19A1B-E5F4-4831-972C-049158622765}" type="presOf" srcId="{9EE0C42A-3A13-44F2-B939-CCA8B0DA4782}" destId="{5A445B33-5990-41DB-8F36-BBF71DFE409B}" srcOrd="0" destOrd="0" presId="urn:microsoft.com/office/officeart/2005/8/layout/chevron2"/>
    <dgm:cxn modelId="{6173A89D-5063-46F1-85B9-C488EC3E97FA}" srcId="{D83C6EA7-9894-43BB-9F63-9749E9F9E295}" destId="{65B817F8-6DA5-489A-A58E-8D5ECA4F42D5}" srcOrd="1" destOrd="0" parTransId="{B9FF5EE0-CB8F-4F0C-AEEA-DB89C73D02C2}" sibTransId="{EC77CB1B-7126-4166-9375-4F6A16EC6939}"/>
    <dgm:cxn modelId="{A7F598AE-5E7A-4CA2-A7C5-099FBB2BC218}" type="presOf" srcId="{02E0F91E-9381-4F78-A73A-B15DA2275F12}" destId="{641347D5-A37E-43FF-9C13-FD7B10830106}" srcOrd="0" destOrd="0" presId="urn:microsoft.com/office/officeart/2005/8/layout/chevron2"/>
    <dgm:cxn modelId="{263FC472-8CD1-4DF5-81BD-74F2AA18A895}" type="presOf" srcId="{CD811201-6614-4575-BE28-BE2925F17E3D}" destId="{392C33B1-9384-42E4-8D80-1A39A07D5A64}" srcOrd="0" destOrd="0" presId="urn:microsoft.com/office/officeart/2005/8/layout/chevron2"/>
    <dgm:cxn modelId="{0554DBA6-0E22-46D8-ADE6-604CCCA2AC37}" srcId="{F7AA658D-A4FB-4F3C-A529-1498B96FC7DE}" destId="{C4757DEE-FBA5-4B3C-AF39-CCB5DA69EDDA}" srcOrd="3" destOrd="0" parTransId="{A6415DD8-ECB2-4AC9-A621-0D744653C829}" sibTransId="{CDEB3B23-3701-4CA2-B8B6-A8DDA7503B85}"/>
    <dgm:cxn modelId="{CA68B679-F842-4C37-800B-C0EDBCAC0355}" srcId="{F7AA658D-A4FB-4F3C-A529-1498B96FC7DE}" destId="{D83C6EA7-9894-43BB-9F63-9749E9F9E295}" srcOrd="2" destOrd="0" parTransId="{044FFD49-C5AD-4560-B13C-9651F9BB2905}" sibTransId="{AA03A60C-4BD3-4F14-A032-E9E99A3E8783}"/>
    <dgm:cxn modelId="{CD85D86D-B5DA-41AB-A606-23E09629DDA4}" srcId="{D83C6EA7-9894-43BB-9F63-9749E9F9E295}" destId="{A3E3E627-3372-40CE-8F8D-FF25AD4A476C}" srcOrd="2" destOrd="0" parTransId="{EC48269F-6081-4670-B5E4-CA2A612961BB}" sibTransId="{62033F6D-F377-4071-AE3A-B1802CE85131}"/>
    <dgm:cxn modelId="{F536A628-13AB-41B1-AF9D-3AA6B6AE34CE}" type="presOf" srcId="{0C5DD230-BBAF-4830-BB02-742FCC29FCD5}" destId="{70D7BB58-7831-474D-B85D-BC34563D19CA}" srcOrd="0" destOrd="1" presId="urn:microsoft.com/office/officeart/2005/8/layout/chevron2"/>
    <dgm:cxn modelId="{8C4C4D42-51D9-476A-91D5-8E953ABE638A}" type="presOf" srcId="{A3E3E627-3372-40CE-8F8D-FF25AD4A476C}" destId="{87E62D9C-1AF7-4443-878B-C8CBB2902B61}" srcOrd="0" destOrd="2" presId="urn:microsoft.com/office/officeart/2005/8/layout/chevron2"/>
    <dgm:cxn modelId="{3E41A86F-F48F-4D87-9D39-8F61E63C968B}" type="presOf" srcId="{7769D3D0-FCF9-4FF2-9217-04839672154C}" destId="{87E62D9C-1AF7-4443-878B-C8CBB2902B61}" srcOrd="0" destOrd="0" presId="urn:microsoft.com/office/officeart/2005/8/layout/chevron2"/>
    <dgm:cxn modelId="{90055BD0-BEAF-4579-A713-7E306A200CEC}" srcId="{9EE0C42A-3A13-44F2-B939-CCA8B0DA4782}" destId="{CD811201-6614-4575-BE28-BE2925F17E3D}" srcOrd="0" destOrd="0" parTransId="{A97AE9B0-99F1-432A-B06A-1FC429906976}" sibTransId="{0A47C76B-9200-4833-A37F-94330F267545}"/>
    <dgm:cxn modelId="{303B02B4-77EF-41BC-A0AE-07BAE0984D07}" srcId="{D83C6EA7-9894-43BB-9F63-9749E9F9E295}" destId="{5D25DFA7-7210-4339-854E-6BE1F8DE1657}" srcOrd="3" destOrd="0" parTransId="{45AE834C-9CA4-47B6-9A81-55D29289E905}" sibTransId="{20C49411-3855-47E0-AAF8-6351EFE9642F}"/>
    <dgm:cxn modelId="{82AEC0D4-B7FB-432B-8426-C737DEA7A713}" srcId="{295DC17D-8C12-4D65-8E06-8B9A7E32BF25}" destId="{7FE48599-85BA-46CE-85F4-CE7C6705FFF9}" srcOrd="3" destOrd="0" parTransId="{6DD63925-4734-4A5D-B7F3-275B3CD005A9}" sibTransId="{C5AE568D-438A-4E47-961D-3B96C23ABFB2}"/>
    <dgm:cxn modelId="{04BA77A5-E593-47F0-A470-BF262B7B7290}" type="presOf" srcId="{5BB17C68-4684-4014-9444-910B38D02B63}" destId="{392C33B1-9384-42E4-8D80-1A39A07D5A64}" srcOrd="0" destOrd="2" presId="urn:microsoft.com/office/officeart/2005/8/layout/chevron2"/>
    <dgm:cxn modelId="{B7F04FD5-B061-4CF8-9851-796AFFAF0D1F}" type="presOf" srcId="{9FBD14C1-A49C-4FBC-82FE-5A887FCF76A0}" destId="{70D7BB58-7831-474D-B85D-BC34563D19CA}" srcOrd="0" destOrd="0" presId="urn:microsoft.com/office/officeart/2005/8/layout/chevron2"/>
    <dgm:cxn modelId="{33D0192C-A394-4006-AA55-BA04A523DF42}" type="presParOf" srcId="{DF5F45C1-935E-4310-BD2E-F91AB0115083}" destId="{18DDAD0A-3147-4793-8A65-7C0735225305}" srcOrd="0" destOrd="0" presId="urn:microsoft.com/office/officeart/2005/8/layout/chevron2"/>
    <dgm:cxn modelId="{CAB78727-81AD-488E-BA32-6CF28B455BA2}" type="presParOf" srcId="{18DDAD0A-3147-4793-8A65-7C0735225305}" destId="{76D0AEA3-4280-436C-B309-226F815544E4}" srcOrd="0" destOrd="0" presId="urn:microsoft.com/office/officeart/2005/8/layout/chevron2"/>
    <dgm:cxn modelId="{35E5FAA3-9792-4B0D-9B28-F0A2B248248A}" type="presParOf" srcId="{18DDAD0A-3147-4793-8A65-7C0735225305}" destId="{70D7BB58-7831-474D-B85D-BC34563D19CA}" srcOrd="1" destOrd="0" presId="urn:microsoft.com/office/officeart/2005/8/layout/chevron2"/>
    <dgm:cxn modelId="{C8BEDE40-C137-43FD-AD0F-F196721F9E86}" type="presParOf" srcId="{DF5F45C1-935E-4310-BD2E-F91AB0115083}" destId="{B72423D6-C225-42F2-94FF-F4ADBA00655A}" srcOrd="1" destOrd="0" presId="urn:microsoft.com/office/officeart/2005/8/layout/chevron2"/>
    <dgm:cxn modelId="{0FAA5AF1-2CCD-4F66-9571-97EE7F381BE6}" type="presParOf" srcId="{DF5F45C1-935E-4310-BD2E-F91AB0115083}" destId="{1F376570-1326-45A8-A572-C1185400EC40}" srcOrd="2" destOrd="0" presId="urn:microsoft.com/office/officeart/2005/8/layout/chevron2"/>
    <dgm:cxn modelId="{53946BF1-FA09-426C-84C7-F4FD3C2A5398}" type="presParOf" srcId="{1F376570-1326-45A8-A572-C1185400EC40}" destId="{0D4C47F3-8CDB-4A67-BD48-819BB70531E3}" srcOrd="0" destOrd="0" presId="urn:microsoft.com/office/officeart/2005/8/layout/chevron2"/>
    <dgm:cxn modelId="{21F1F81B-8E2C-4E66-BF50-D1FCCE86DE09}" type="presParOf" srcId="{1F376570-1326-45A8-A572-C1185400EC40}" destId="{641347D5-A37E-43FF-9C13-FD7B10830106}" srcOrd="1" destOrd="0" presId="urn:microsoft.com/office/officeart/2005/8/layout/chevron2"/>
    <dgm:cxn modelId="{98F77F72-DCC2-478C-AAAD-1BDECAE564F0}" type="presParOf" srcId="{DF5F45C1-935E-4310-BD2E-F91AB0115083}" destId="{98CF294A-1FF9-4C1B-9F11-85162B22D171}" srcOrd="3" destOrd="0" presId="urn:microsoft.com/office/officeart/2005/8/layout/chevron2"/>
    <dgm:cxn modelId="{1DFF5201-85E1-48EE-BE5B-7DBDBBDC9921}" type="presParOf" srcId="{DF5F45C1-935E-4310-BD2E-F91AB0115083}" destId="{CEBF03C1-2C20-46FB-BDCE-3059BD09B648}" srcOrd="4" destOrd="0" presId="urn:microsoft.com/office/officeart/2005/8/layout/chevron2"/>
    <dgm:cxn modelId="{86D78670-694F-468B-AD06-E04E0A828496}" type="presParOf" srcId="{CEBF03C1-2C20-46FB-BDCE-3059BD09B648}" destId="{DE16B983-7A8C-48F0-ACCB-8B5DD5F98723}" srcOrd="0" destOrd="0" presId="urn:microsoft.com/office/officeart/2005/8/layout/chevron2"/>
    <dgm:cxn modelId="{08589BFC-6CD4-4153-A5B0-7B1FE59C5F5C}" type="presParOf" srcId="{CEBF03C1-2C20-46FB-BDCE-3059BD09B648}" destId="{87E62D9C-1AF7-4443-878B-C8CBB2902B61}" srcOrd="1" destOrd="0" presId="urn:microsoft.com/office/officeart/2005/8/layout/chevron2"/>
    <dgm:cxn modelId="{5CD71B5B-6136-4E36-A170-DA7F8A89C575}" type="presParOf" srcId="{DF5F45C1-935E-4310-BD2E-F91AB0115083}" destId="{AAFC597C-DF37-44F9-B0C2-EDD0D799A65D}" srcOrd="5" destOrd="0" presId="urn:microsoft.com/office/officeart/2005/8/layout/chevron2"/>
    <dgm:cxn modelId="{BE58B508-4377-4BC2-A73C-356AC27BD5F2}" type="presParOf" srcId="{DF5F45C1-935E-4310-BD2E-F91AB0115083}" destId="{02DB8871-36E7-4C10-8F5F-DCA8BFED184C}" srcOrd="6" destOrd="0" presId="urn:microsoft.com/office/officeart/2005/8/layout/chevron2"/>
    <dgm:cxn modelId="{5E9C0614-E611-4F41-AC9F-0239184F5ABD}" type="presParOf" srcId="{02DB8871-36E7-4C10-8F5F-DCA8BFED184C}" destId="{EFBFF97F-8305-4449-903E-39454C4D9A67}" srcOrd="0" destOrd="0" presId="urn:microsoft.com/office/officeart/2005/8/layout/chevron2"/>
    <dgm:cxn modelId="{3F2A1FC1-965C-4EC0-8208-D14C1A48ECE7}" type="presParOf" srcId="{02DB8871-36E7-4C10-8F5F-DCA8BFED184C}" destId="{2C7B5210-7B63-4F9E-A106-E52DFCF31CB8}" srcOrd="1" destOrd="0" presId="urn:microsoft.com/office/officeart/2005/8/layout/chevron2"/>
    <dgm:cxn modelId="{BA5B6358-D133-468B-834D-87F7572E35F8}" type="presParOf" srcId="{DF5F45C1-935E-4310-BD2E-F91AB0115083}" destId="{B4F05F49-F148-41DA-9F13-20A36DC06CF6}" srcOrd="7" destOrd="0" presId="urn:microsoft.com/office/officeart/2005/8/layout/chevron2"/>
    <dgm:cxn modelId="{98BF43ED-183F-4B64-9DD1-DC6EC972F8DE}" type="presParOf" srcId="{DF5F45C1-935E-4310-BD2E-F91AB0115083}" destId="{22EC0950-93AD-498C-8315-6AC83B405F8D}" srcOrd="8" destOrd="0" presId="urn:microsoft.com/office/officeart/2005/8/layout/chevron2"/>
    <dgm:cxn modelId="{4D3B0142-1D59-4015-958B-5D7D79F2CBB2}" type="presParOf" srcId="{22EC0950-93AD-498C-8315-6AC83B405F8D}" destId="{5A445B33-5990-41DB-8F36-BBF71DFE409B}" srcOrd="0" destOrd="0" presId="urn:microsoft.com/office/officeart/2005/8/layout/chevron2"/>
    <dgm:cxn modelId="{73143315-6E82-41D1-8739-8CAF5847F06C}" type="presParOf" srcId="{22EC0950-93AD-498C-8315-6AC83B405F8D}" destId="{392C33B1-9384-42E4-8D80-1A39A07D5A6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D0AEA3-4280-436C-B309-226F815544E4}">
      <dsp:nvSpPr>
        <dsp:cNvPr id="0" name=""/>
        <dsp:cNvSpPr/>
      </dsp:nvSpPr>
      <dsp:spPr>
        <a:xfrm rot="5400000">
          <a:off x="-147121" y="260557"/>
          <a:ext cx="980811" cy="68656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 dirty="0" smtClean="0"/>
            <a:t>Määrittele kohde ja tavoitteet</a:t>
          </a:r>
          <a:endParaRPr lang="fi-FI" sz="900" kern="1200" dirty="0"/>
        </a:p>
      </dsp:txBody>
      <dsp:txXfrm rot="-5400000">
        <a:off x="2" y="456719"/>
        <a:ext cx="686567" cy="294244"/>
      </dsp:txXfrm>
    </dsp:sp>
    <dsp:sp modelId="{70D7BB58-7831-474D-B85D-BC34563D19CA}">
      <dsp:nvSpPr>
        <dsp:cNvPr id="0" name=""/>
        <dsp:cNvSpPr/>
      </dsp:nvSpPr>
      <dsp:spPr>
        <a:xfrm rot="5400000">
          <a:off x="3573511" y="-2857920"/>
          <a:ext cx="822671" cy="658023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sz="1400" kern="1200" dirty="0" smtClean="0"/>
            <a:t>Resursoi kehittäminen, määritä </a:t>
          </a:r>
          <a:r>
            <a:rPr lang="fi-FI" sz="1400" b="1" kern="1200" dirty="0" smtClean="0"/>
            <a:t>omistajuus</a:t>
          </a:r>
          <a:endParaRPr lang="fi-FI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sz="1400" kern="1200" dirty="0" smtClean="0"/>
            <a:t>Määritä selkeästi arkkitehtuurin kohde, tarkoitus ja tavoitteet. </a:t>
          </a:r>
          <a:r>
            <a:rPr lang="fi-FI" sz="1400" b="1" kern="1200" dirty="0" smtClean="0"/>
            <a:t>Mitä ja miksi</a:t>
          </a:r>
          <a:endParaRPr lang="fi-FI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sz="1400" kern="1200" dirty="0" smtClean="0"/>
            <a:t>Määritä suunniteltavan viitearkkitehtuurin </a:t>
          </a:r>
          <a:r>
            <a:rPr lang="fi-FI" sz="1400" b="1" u="none" kern="1200" dirty="0" smtClean="0"/>
            <a:t>rajaukset</a:t>
          </a:r>
          <a:r>
            <a:rPr lang="fi-FI" sz="1400" kern="1200" dirty="0" smtClean="0"/>
            <a:t>, reunaehdot ja painotukset</a:t>
          </a:r>
          <a:endParaRPr lang="fi-FI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sz="1400" kern="1200" dirty="0" smtClean="0"/>
            <a:t>Tunnista riippuvuudet ja </a:t>
          </a:r>
          <a:r>
            <a:rPr lang="fi-FI" sz="1400" b="1" kern="1200" dirty="0" smtClean="0"/>
            <a:t>sidosarkkitehtuurit</a:t>
          </a:r>
          <a:r>
            <a:rPr lang="fi-FI" sz="1400" kern="1200" dirty="0" smtClean="0"/>
            <a:t> ja näiden </a:t>
          </a:r>
          <a:r>
            <a:rPr lang="fi-FI" sz="1400" b="1" kern="1200" dirty="0" smtClean="0"/>
            <a:t>vaikutukset</a:t>
          </a:r>
          <a:endParaRPr lang="fi-FI" sz="1400" b="1" kern="1200" dirty="0"/>
        </a:p>
      </dsp:txBody>
      <dsp:txXfrm rot="-5400000">
        <a:off x="694728" y="61022"/>
        <a:ext cx="6540080" cy="742353"/>
      </dsp:txXfrm>
    </dsp:sp>
    <dsp:sp modelId="{0D4C47F3-8CDB-4A67-BD48-819BB70531E3}">
      <dsp:nvSpPr>
        <dsp:cNvPr id="0" name=""/>
        <dsp:cNvSpPr/>
      </dsp:nvSpPr>
      <dsp:spPr>
        <a:xfrm rot="5400000">
          <a:off x="-250808" y="1244060"/>
          <a:ext cx="1188184" cy="68656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 dirty="0" smtClean="0"/>
            <a:t>Tunnista toiminnan hyödyt ja tuotokset</a:t>
          </a:r>
          <a:endParaRPr lang="fi-FI" sz="900" kern="1200" dirty="0"/>
        </a:p>
      </dsp:txBody>
      <dsp:txXfrm rot="-5400000">
        <a:off x="1" y="1336536"/>
        <a:ext cx="686567" cy="501617"/>
      </dsp:txXfrm>
    </dsp:sp>
    <dsp:sp modelId="{641347D5-A37E-43FF-9C13-FD7B10830106}">
      <dsp:nvSpPr>
        <dsp:cNvPr id="0" name=""/>
        <dsp:cNvSpPr/>
      </dsp:nvSpPr>
      <dsp:spPr>
        <a:xfrm rot="5400000">
          <a:off x="4001207" y="-2217701"/>
          <a:ext cx="637527" cy="726680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sz="1400" kern="1200" dirty="0" smtClean="0"/>
            <a:t>Tunnista </a:t>
          </a:r>
          <a:r>
            <a:rPr lang="fi-FI" sz="1400" b="1" kern="1200" dirty="0" smtClean="0"/>
            <a:t>substanssituotokset </a:t>
          </a:r>
          <a:r>
            <a:rPr lang="fi-FI" sz="1400" b="0" kern="1200" dirty="0" smtClean="0"/>
            <a:t>(liiketoimintatuotokset</a:t>
          </a:r>
          <a:r>
            <a:rPr lang="fi-FI" sz="1400" b="1" kern="1200" dirty="0" smtClean="0"/>
            <a:t>)</a:t>
          </a:r>
          <a:r>
            <a:rPr lang="fi-FI" sz="1400" kern="1200" dirty="0" smtClean="0"/>
            <a:t>, joita arkkitehtuurilla halutaan kehittää</a:t>
          </a:r>
          <a:endParaRPr lang="fi-FI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sz="1400" kern="1200" dirty="0" smtClean="0"/>
            <a:t>Tunnista keskeiset toiminnan </a:t>
          </a:r>
          <a:r>
            <a:rPr lang="fi-FI" sz="1400" b="1" kern="1200" dirty="0" smtClean="0"/>
            <a:t>hyödyt</a:t>
          </a:r>
          <a:r>
            <a:rPr lang="fi-FI" sz="1400" kern="1200" dirty="0" smtClean="0"/>
            <a:t> (hyötylähtöinen arkkitehtuuri)</a:t>
          </a:r>
          <a:endParaRPr lang="fi-FI" sz="1400" kern="1200" dirty="0"/>
        </a:p>
      </dsp:txBody>
      <dsp:txXfrm rot="-5400000">
        <a:off x="686567" y="1128061"/>
        <a:ext cx="7235685" cy="575283"/>
      </dsp:txXfrm>
    </dsp:sp>
    <dsp:sp modelId="{DE16B983-7A8C-48F0-ACCB-8B5DD5F98723}">
      <dsp:nvSpPr>
        <dsp:cNvPr id="0" name=""/>
        <dsp:cNvSpPr/>
      </dsp:nvSpPr>
      <dsp:spPr>
        <a:xfrm rot="5400000">
          <a:off x="-147121" y="2395347"/>
          <a:ext cx="980811" cy="68656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 dirty="0" smtClean="0"/>
            <a:t>Suunnittele ja kuvaa viite-arkkitehtuuri</a:t>
          </a:r>
          <a:endParaRPr lang="fi-FI" sz="900" kern="1200" dirty="0"/>
        </a:p>
      </dsp:txBody>
      <dsp:txXfrm rot="-5400000">
        <a:off x="2" y="2591509"/>
        <a:ext cx="686567" cy="294244"/>
      </dsp:txXfrm>
    </dsp:sp>
    <dsp:sp modelId="{87E62D9C-1AF7-4443-878B-C8CBB2902B61}">
      <dsp:nvSpPr>
        <dsp:cNvPr id="0" name=""/>
        <dsp:cNvSpPr/>
      </dsp:nvSpPr>
      <dsp:spPr>
        <a:xfrm rot="5400000">
          <a:off x="3833423" y="-1066414"/>
          <a:ext cx="973096" cy="726680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sz="1400" kern="1200" dirty="0" smtClean="0"/>
            <a:t>Valitse, mitä </a:t>
          </a:r>
          <a:r>
            <a:rPr lang="fi-FI" sz="1400" b="1" kern="1200" dirty="0" smtClean="0"/>
            <a:t>osakuvauksia</a:t>
          </a:r>
          <a:r>
            <a:rPr lang="fi-FI" sz="1400" kern="1200" dirty="0" smtClean="0"/>
            <a:t> laaditaan</a:t>
          </a:r>
          <a:endParaRPr lang="fi-FI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sz="1400" kern="1200" dirty="0" smtClean="0"/>
            <a:t>Tee ensimmäinen </a:t>
          </a:r>
          <a:r>
            <a:rPr lang="fi-FI" sz="1400" kern="1200" dirty="0" err="1" smtClean="0"/>
            <a:t>iteraatiokierros</a:t>
          </a:r>
          <a:endParaRPr lang="fi-FI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sz="1400" kern="1200" dirty="0" smtClean="0"/>
            <a:t>Kuvaa keskeiset arkkitehtuurin osakuvaukset karkealla tasolla – toiminnasta teknologiaan, abstraktista konkreettiseen</a:t>
          </a:r>
          <a:endParaRPr lang="fi-FI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sz="1400" b="1" kern="1200" dirty="0" smtClean="0"/>
            <a:t>Hae palaute</a:t>
          </a:r>
          <a:endParaRPr lang="fi-FI" sz="1400" b="1" kern="1200" dirty="0"/>
        </a:p>
      </dsp:txBody>
      <dsp:txXfrm rot="-5400000">
        <a:off x="686568" y="2127944"/>
        <a:ext cx="7219304" cy="878090"/>
      </dsp:txXfrm>
    </dsp:sp>
    <dsp:sp modelId="{EFBFF97F-8305-4449-903E-39454C4D9A67}">
      <dsp:nvSpPr>
        <dsp:cNvPr id="0" name=""/>
        <dsp:cNvSpPr/>
      </dsp:nvSpPr>
      <dsp:spPr>
        <a:xfrm rot="5400000">
          <a:off x="-147121" y="3275163"/>
          <a:ext cx="980811" cy="68656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 dirty="0" smtClean="0"/>
            <a:t>Täydennä arkkitehtuuri-kuvauksia</a:t>
          </a:r>
          <a:endParaRPr lang="fi-FI" sz="900" kern="1200" dirty="0"/>
        </a:p>
      </dsp:txBody>
      <dsp:txXfrm rot="-5400000">
        <a:off x="2" y="3471325"/>
        <a:ext cx="686567" cy="294244"/>
      </dsp:txXfrm>
    </dsp:sp>
    <dsp:sp modelId="{2C7B5210-7B63-4F9E-A106-E52DFCF31CB8}">
      <dsp:nvSpPr>
        <dsp:cNvPr id="0" name=""/>
        <dsp:cNvSpPr/>
      </dsp:nvSpPr>
      <dsp:spPr>
        <a:xfrm rot="5400000">
          <a:off x="4001207" y="-186598"/>
          <a:ext cx="637527" cy="726680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sz="1400" kern="1200" dirty="0" smtClean="0"/>
            <a:t>Kuvaa puuttuvat arkkitehtuurikuvaukset </a:t>
          </a:r>
          <a:endParaRPr lang="fi-FI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sz="1400" b="1" kern="1200" dirty="0" smtClean="0"/>
            <a:t>Täydennä</a:t>
          </a:r>
          <a:r>
            <a:rPr lang="fi-FI" sz="1400" kern="1200" dirty="0" smtClean="0"/>
            <a:t> 1. kierroksen kuvauksia</a:t>
          </a:r>
          <a:endParaRPr lang="fi-FI" sz="1400" kern="1200" dirty="0"/>
        </a:p>
      </dsp:txBody>
      <dsp:txXfrm rot="-5400000">
        <a:off x="686567" y="3159164"/>
        <a:ext cx="7235685" cy="575283"/>
      </dsp:txXfrm>
    </dsp:sp>
    <dsp:sp modelId="{5A445B33-5990-41DB-8F36-BBF71DFE409B}">
      <dsp:nvSpPr>
        <dsp:cNvPr id="0" name=""/>
        <dsp:cNvSpPr/>
      </dsp:nvSpPr>
      <dsp:spPr>
        <a:xfrm rot="5400000">
          <a:off x="-147121" y="4347684"/>
          <a:ext cx="980811" cy="68656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900" kern="1200" dirty="0" smtClean="0"/>
            <a:t>Suunnittele toimeenpano, katselmoi ja hyväksy</a:t>
          </a:r>
          <a:endParaRPr lang="fi-FI" sz="900" kern="1200" dirty="0"/>
        </a:p>
      </dsp:txBody>
      <dsp:txXfrm rot="-5400000">
        <a:off x="2" y="4543846"/>
        <a:ext cx="686567" cy="294244"/>
      </dsp:txXfrm>
    </dsp:sp>
    <dsp:sp modelId="{392C33B1-9384-42E4-8D80-1A39A07D5A64}">
      <dsp:nvSpPr>
        <dsp:cNvPr id="0" name=""/>
        <dsp:cNvSpPr/>
      </dsp:nvSpPr>
      <dsp:spPr>
        <a:xfrm rot="5400000">
          <a:off x="3808502" y="885923"/>
          <a:ext cx="1022938" cy="726680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sz="1400" b="0" kern="1200" dirty="0" smtClean="0"/>
            <a:t>Dokumentoi arkkitehtuuri, laadi </a:t>
          </a:r>
          <a:r>
            <a:rPr lang="fi-FI" sz="1400" b="1" kern="1200" dirty="0" smtClean="0"/>
            <a:t>yhteenveto</a:t>
          </a:r>
          <a:endParaRPr lang="fi-FI" sz="1400" b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sz="1400" kern="1200" dirty="0" smtClean="0"/>
            <a:t>Laadi arkkitehtuurin </a:t>
          </a:r>
          <a:r>
            <a:rPr lang="fi-FI" sz="1400" b="1" kern="1200" dirty="0" smtClean="0"/>
            <a:t>toimeenpanosuunnitelma</a:t>
          </a:r>
          <a:endParaRPr lang="fi-FI" sz="1400" b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sz="1400" kern="1200" dirty="0" smtClean="0"/>
            <a:t>Järjestä katselmointi (tarkista ristiriidattomuus), viimeistele dokumentaatio, hae </a:t>
          </a:r>
          <a:r>
            <a:rPr lang="fi-FI" sz="1400" b="1" kern="1200" dirty="0" smtClean="0"/>
            <a:t>hyväksyminen</a:t>
          </a:r>
          <a:endParaRPr lang="fi-FI" sz="1400" b="1" kern="1200" dirty="0"/>
        </a:p>
      </dsp:txBody>
      <dsp:txXfrm rot="-5400000">
        <a:off x="686568" y="4057793"/>
        <a:ext cx="7216871" cy="9230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139BF9-9F47-4BC2-A07F-71A9A6D9E4C1}" type="datetimeFigureOut">
              <a:rPr lang="fi-FI" smtClean="0"/>
              <a:pPr/>
              <a:t>22.1.2015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887AB7-E28D-4C31-AB9C-E8690412477B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51968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E47132-B2D1-4043-AC51-25E91BBF1AAA}" type="slidenum">
              <a:rPr lang="fi-FI"/>
              <a:pPr/>
              <a:t>1</a:t>
            </a:fld>
            <a:endParaRPr lang="fi-FI"/>
          </a:p>
        </p:txBody>
      </p:sp>
      <p:sp>
        <p:nvSpPr>
          <p:cNvPr id="11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349836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87AB7-E28D-4C31-AB9C-E8690412477B}" type="slidenum">
              <a:rPr lang="fi-FI" smtClean="0"/>
              <a:pPr/>
              <a:t>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571781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2" descr="etusivu_kuva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49613"/>
            <a:ext cx="9144000" cy="3621087"/>
          </a:xfrm>
          <a:prstGeom prst="rect">
            <a:avLst/>
          </a:prstGeom>
          <a:noFill/>
        </p:spPr>
      </p:pic>
      <p:sp>
        <p:nvSpPr>
          <p:cNvPr id="1064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71550" y="2239963"/>
            <a:ext cx="7200900" cy="1649412"/>
          </a:xfrm>
        </p:spPr>
        <p:txBody>
          <a:bodyPr/>
          <a:lstStyle>
            <a:lvl1pPr>
              <a:defRPr sz="4400" b="1">
                <a:solidFill>
                  <a:schemeClr val="tx2"/>
                </a:solidFill>
              </a:defRPr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1065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971550" y="4171950"/>
            <a:ext cx="7191375" cy="1011238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r>
              <a:rPr lang="fi-FI"/>
              <a:t>Muokkaa alaotsikon perustyyliä napsautt.</a:t>
            </a:r>
          </a:p>
        </p:txBody>
      </p:sp>
      <p:pic>
        <p:nvPicPr>
          <p:cNvPr id="106505" name="Picture 9" descr="suomi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3613" y="377825"/>
            <a:ext cx="2136775" cy="1260475"/>
          </a:xfrm>
          <a:prstGeom prst="rect">
            <a:avLst/>
          </a:prstGeom>
          <a:noFill/>
        </p:spPr>
      </p:pic>
      <p:pic>
        <p:nvPicPr>
          <p:cNvPr id="106506" name="Picture 10" descr="ICT-logo_pysty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9963" y="385763"/>
            <a:ext cx="1285875" cy="7810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95762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DC73CE1-EAC0-43DF-B4F1-B34C10AC7F0E}" type="slidenum">
              <a:rPr lang="fi-FI">
                <a:solidFill>
                  <a:srgbClr val="FFFFFF"/>
                </a:solidFill>
              </a:rPr>
              <a:pPr/>
              <a:t>‹#›</a:t>
            </a:fld>
            <a:endParaRPr lang="fi-FI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32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567488" y="234950"/>
            <a:ext cx="1989137" cy="5891213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596900" y="234950"/>
            <a:ext cx="5818188" cy="5891213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E274171-EB84-4096-A1B3-6FDB871AE449}" type="slidenum">
              <a:rPr lang="fi-FI">
                <a:solidFill>
                  <a:srgbClr val="FFFFFF"/>
                </a:solidFill>
              </a:rPr>
              <a:pPr/>
              <a:t>‹#›</a:t>
            </a:fld>
            <a:endParaRPr lang="fi-FI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614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96900" y="68690"/>
            <a:ext cx="7959725" cy="687763"/>
          </a:xfrm>
        </p:spPr>
        <p:txBody>
          <a:bodyPr/>
          <a:lstStyle>
            <a:lvl1pPr>
              <a:defRPr sz="3200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96900" y="955964"/>
            <a:ext cx="7953375" cy="5170199"/>
          </a:xfrm>
        </p:spPr>
        <p:txBody>
          <a:bodyPr/>
          <a:lstStyle>
            <a:lvl1pPr>
              <a:defRPr sz="2000"/>
            </a:lvl1pPr>
            <a:lvl2pPr marL="715963" indent="-266700">
              <a:defRPr sz="1800"/>
            </a:lvl2pPr>
            <a:lvl3pPr marL="982663" indent="-266700">
              <a:defRPr sz="1600"/>
            </a:lvl3pPr>
            <a:lvl4pPr marL="1258888" indent="-276225">
              <a:defRPr sz="1400"/>
            </a:lvl4pPr>
            <a:lvl5pPr marL="1527175" indent="-268288">
              <a:defRPr sz="1400"/>
            </a:lvl5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0BC7420-4EAC-477A-9CB6-7226FD7EF905}" type="slidenum">
              <a:rPr lang="fi-FI">
                <a:solidFill>
                  <a:srgbClr val="FFFFFF"/>
                </a:solidFill>
              </a:rPr>
              <a:pPr/>
              <a:t>‹#›</a:t>
            </a:fld>
            <a:endParaRPr lang="fi-FI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903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D0D8A66-A50C-4618-A410-E90860B5FD97}" type="slidenum">
              <a:rPr lang="fi-FI">
                <a:solidFill>
                  <a:srgbClr val="FFFFFF"/>
                </a:solidFill>
              </a:rPr>
              <a:pPr/>
              <a:t>‹#›</a:t>
            </a:fld>
            <a:endParaRPr lang="fi-FI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831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596900" y="1381125"/>
            <a:ext cx="3900488" cy="4745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9788" y="1381125"/>
            <a:ext cx="3900487" cy="4745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7501BE7-B3C0-483D-A698-B740EAEF2D1E}" type="slidenum">
              <a:rPr lang="fi-FI">
                <a:solidFill>
                  <a:srgbClr val="FFFFFF"/>
                </a:solidFill>
              </a:rPr>
              <a:pPr/>
              <a:t>‹#›</a:t>
            </a:fld>
            <a:endParaRPr lang="fi-FI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0564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8D1EE41-D252-4566-B9E1-EA5B272106DA}" type="slidenum">
              <a:rPr lang="fi-FI">
                <a:solidFill>
                  <a:srgbClr val="FFFFFF"/>
                </a:solidFill>
              </a:rPr>
              <a:pPr/>
              <a:t>‹#›</a:t>
            </a:fld>
            <a:endParaRPr lang="fi-FI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801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Dian numeron paikkamerkki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40BA44B-04FD-4EED-801C-1C0486E26EE8}" type="slidenum">
              <a:rPr lang="fi-FI">
                <a:solidFill>
                  <a:srgbClr val="FFFFFF"/>
                </a:solidFill>
              </a:rPr>
              <a:pPr/>
              <a:t>‹#›</a:t>
            </a:fld>
            <a:endParaRPr lang="fi-FI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191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numeron paikkamerkki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0933888-0A9F-4393-803D-57D0D7EB9C39}" type="slidenum">
              <a:rPr lang="fi-FI">
                <a:solidFill>
                  <a:srgbClr val="FFFFFF"/>
                </a:solidFill>
              </a:rPr>
              <a:pPr/>
              <a:t>‹#›</a:t>
            </a:fld>
            <a:endParaRPr lang="fi-FI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9695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936AC60-BE53-4049-A177-BFADE73F7D75}" type="slidenum">
              <a:rPr lang="fi-FI">
                <a:solidFill>
                  <a:srgbClr val="FFFFFF"/>
                </a:solidFill>
              </a:rPr>
              <a:pPr/>
              <a:t>‹#›</a:t>
            </a:fld>
            <a:endParaRPr lang="fi-FI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987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FBE42EC-8391-44B4-A385-3C5027B49326}" type="slidenum">
              <a:rPr lang="fi-FI">
                <a:solidFill>
                  <a:srgbClr val="FFFFFF"/>
                </a:solidFill>
              </a:rPr>
              <a:pPr/>
              <a:t>‹#›</a:t>
            </a:fld>
            <a:endParaRPr lang="fi-FI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783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ChangeArrowheads="1"/>
          </p:cNvSpPr>
          <p:nvPr/>
        </p:nvSpPr>
        <p:spPr bwMode="auto">
          <a:xfrm>
            <a:off x="7413625" y="6405563"/>
            <a:ext cx="10429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i-FI" sz="1000">
                <a:solidFill>
                  <a:srgbClr val="FFFFFF"/>
                </a:solidFill>
                <a:latin typeface="Arial Narrow" pitchFamily="34" charset="0"/>
              </a:rPr>
              <a:t>pp.kk.vvvv</a:t>
            </a:r>
          </a:p>
        </p:txBody>
      </p:sp>
      <p:sp>
        <p:nvSpPr>
          <p:cNvPr id="105475" name="Rectangle 3"/>
          <p:cNvSpPr>
            <a:spLocks noChangeArrowheads="1"/>
          </p:cNvSpPr>
          <p:nvPr/>
        </p:nvSpPr>
        <p:spPr bwMode="auto">
          <a:xfrm>
            <a:off x="2298700" y="6369050"/>
            <a:ext cx="8001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i-FI" sz="1000" b="1">
                <a:solidFill>
                  <a:srgbClr val="FFFFFF"/>
                </a:solidFill>
                <a:latin typeface="Arial Narrow" pitchFamily="34" charset="0"/>
              </a:rPr>
              <a:t>Osasto </a:t>
            </a:r>
          </a:p>
        </p:txBody>
      </p:sp>
      <p:sp>
        <p:nvSpPr>
          <p:cNvPr id="105476" name="Rectangle 4"/>
          <p:cNvSpPr>
            <a:spLocks noChangeArrowheads="1"/>
          </p:cNvSpPr>
          <p:nvPr/>
        </p:nvSpPr>
        <p:spPr bwMode="auto">
          <a:xfrm>
            <a:off x="0" y="6219825"/>
            <a:ext cx="9144000" cy="63817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i-FI" sz="2800">
              <a:solidFill>
                <a:srgbClr val="000000"/>
              </a:solidFill>
            </a:endParaRPr>
          </a:p>
        </p:txBody>
      </p:sp>
      <p:sp>
        <p:nvSpPr>
          <p:cNvPr id="1054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08988" y="6372225"/>
            <a:ext cx="4826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+mj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42FE845-9322-482A-9E40-9460F07ACC8E}" type="slidenum">
              <a:rPr lang="fi-FI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fi-FI">
              <a:solidFill>
                <a:srgbClr val="FFFFFF"/>
              </a:solidFill>
            </a:endParaRPr>
          </a:p>
        </p:txBody>
      </p:sp>
      <p:sp>
        <p:nvSpPr>
          <p:cNvPr id="105479" name="Rectangle 7"/>
          <p:cNvSpPr>
            <a:spLocks noChangeArrowheads="1"/>
          </p:cNvSpPr>
          <p:nvPr/>
        </p:nvSpPr>
        <p:spPr bwMode="auto">
          <a:xfrm>
            <a:off x="2311400" y="6369050"/>
            <a:ext cx="9350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i-FI" sz="1000">
                <a:solidFill>
                  <a:srgbClr val="FFFFFF"/>
                </a:solidFill>
                <a:latin typeface="Arial Narrow" pitchFamily="34" charset="0"/>
              </a:rPr>
              <a:t>JulkICT-toiminto</a:t>
            </a:r>
          </a:p>
        </p:txBody>
      </p:sp>
      <p:pic>
        <p:nvPicPr>
          <p:cNvPr id="105481" name="Picture 9" descr="kuviot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723313" y="0"/>
            <a:ext cx="420687" cy="868363"/>
          </a:xfrm>
          <a:prstGeom prst="rect">
            <a:avLst/>
          </a:prstGeom>
          <a:noFill/>
        </p:spPr>
      </p:pic>
      <p:sp>
        <p:nvSpPr>
          <p:cNvPr id="105482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596900" y="71056"/>
            <a:ext cx="7959725" cy="619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perustyyl. napsautt.</a:t>
            </a:r>
          </a:p>
        </p:txBody>
      </p:sp>
      <p:sp>
        <p:nvSpPr>
          <p:cNvPr id="105483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96900" y="868363"/>
            <a:ext cx="7953375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</a:p>
          <a:p>
            <a:pPr lvl="1"/>
            <a:r>
              <a:rPr lang="fi-FI" dirty="0" smtClean="0"/>
              <a:t>X</a:t>
            </a:r>
          </a:p>
          <a:p>
            <a:pPr lvl="2"/>
            <a:r>
              <a:rPr lang="fi-FI" dirty="0" smtClean="0"/>
              <a:t>X</a:t>
            </a:r>
          </a:p>
          <a:p>
            <a:pPr lvl="3"/>
            <a:r>
              <a:rPr lang="fi-FI" dirty="0" smtClean="0"/>
              <a:t>X</a:t>
            </a:r>
          </a:p>
          <a:p>
            <a:pPr lvl="4"/>
            <a:r>
              <a:rPr lang="fi-FI" dirty="0" smtClean="0"/>
              <a:t>X</a:t>
            </a:r>
          </a:p>
        </p:txBody>
      </p:sp>
      <p:sp>
        <p:nvSpPr>
          <p:cNvPr id="105484" name="Rectangle 12"/>
          <p:cNvSpPr>
            <a:spLocks noChangeArrowheads="1"/>
          </p:cNvSpPr>
          <p:nvPr/>
        </p:nvSpPr>
        <p:spPr bwMode="auto">
          <a:xfrm>
            <a:off x="3862388" y="3392488"/>
            <a:ext cx="1841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fi-FI" sz="1000">
              <a:solidFill>
                <a:srgbClr val="000000"/>
              </a:solidFill>
              <a:latin typeface="Arial Narrow" pitchFamily="34" charset="0"/>
            </a:endParaRPr>
          </a:p>
        </p:txBody>
      </p:sp>
      <p:pic>
        <p:nvPicPr>
          <p:cNvPr id="105488" name="Picture 16" descr="VM nimilogo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31788" y="6411913"/>
            <a:ext cx="1863725" cy="1333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40068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3200">
          <a:solidFill>
            <a:srgbClr val="304E88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rgbClr val="304E88"/>
          </a:solidFill>
          <a:latin typeface="Arial Narrow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rgbClr val="304E88"/>
          </a:solidFill>
          <a:latin typeface="Arial Narrow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rgbClr val="304E88"/>
          </a:solidFill>
          <a:latin typeface="Arial Narrow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rgbClr val="304E88"/>
          </a:solidFill>
          <a:latin typeface="Arial Narrow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304E88"/>
          </a:solidFill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304E88"/>
          </a:solidFill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304E88"/>
          </a:solidFill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304E88"/>
          </a:solidFill>
          <a:latin typeface="Arial Narrow" pitchFamily="34" charset="0"/>
        </a:defRPr>
      </a:lvl9pPr>
    </p:titleStyle>
    <p:bodyStyle>
      <a:lvl1pPr marL="365125" indent="-365125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801688" indent="-266700" algn="l" rtl="0" fontAlgn="base">
        <a:spcBef>
          <a:spcPct val="20000"/>
        </a:spcBef>
        <a:spcAft>
          <a:spcPct val="0"/>
        </a:spcAft>
        <a:buClr>
          <a:srgbClr val="304E88"/>
        </a:buClr>
        <a:buFont typeface="Wingdings" pitchFamily="2" charset="2"/>
        <a:buChar char="§"/>
        <a:defRPr sz="1800">
          <a:solidFill>
            <a:schemeClr val="tx1"/>
          </a:solidFill>
          <a:latin typeface="+mn-lt"/>
        </a:defRPr>
      </a:lvl2pPr>
      <a:lvl3pPr marL="1077913" indent="-276225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3pPr>
      <a:lvl4pPr marL="1346200" indent="-268288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1612900" indent="-2667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5pPr>
      <a:lvl6pPr marL="3482975" indent="-4572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6pPr>
      <a:lvl7pPr marL="3940175" indent="-4572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7pPr>
      <a:lvl8pPr marL="4397375" indent="-4572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8pPr>
      <a:lvl9pPr marL="4854575" indent="-4572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vm.fi/vm/fi/16_ict_toiminta/02_tietojarjestelmahankkeiden_arviointi/index.jsp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fi-FI" sz="3600" b="0" dirty="0" smtClean="0"/>
              <a:t>Viitearkkitehtuurin suunnitteluprosessi</a:t>
            </a:r>
            <a:endParaRPr lang="fi-FI" sz="36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5.1.2015</a:t>
            </a:r>
            <a:endParaRPr lang="fi-FI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629" y="438196"/>
            <a:ext cx="2014194" cy="44689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629" y="952104"/>
            <a:ext cx="2012442" cy="476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403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523944"/>
            <a:ext cx="9144000" cy="1008063"/>
          </a:xfrm>
          <a:solidFill>
            <a:srgbClr val="1C3E82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fi-FI" sz="2400" dirty="0" smtClean="0">
                <a:ea typeface="ＭＳ Ｐゴシック" pitchFamily="34" charset="-128"/>
              </a:rPr>
              <a:t>Tunnista toiminnan hyödyt ja tuotokset</a:t>
            </a:r>
          </a:p>
        </p:txBody>
      </p:sp>
      <p:sp>
        <p:nvSpPr>
          <p:cNvPr id="4" name="Oval 3"/>
          <p:cNvSpPr/>
          <p:nvPr/>
        </p:nvSpPr>
        <p:spPr bwMode="auto">
          <a:xfrm>
            <a:off x="1331640" y="2780928"/>
            <a:ext cx="472613" cy="472613"/>
          </a:xfrm>
          <a:prstGeom prst="ellipse">
            <a:avLst/>
          </a:prstGeom>
          <a:solidFill>
            <a:srgbClr val="527E42"/>
          </a:solidFill>
          <a:ln w="31750">
            <a:solidFill>
              <a:schemeClr val="bg1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95250" h="63500" prst="softRound"/>
          </a:sp3d>
          <a:extLst/>
        </p:spPr>
        <p:txBody>
          <a:bodyPr wrap="none" rtlCol="0" anchor="ctr"/>
          <a:lstStyle/>
          <a:p>
            <a:pPr algn="ctr"/>
            <a:r>
              <a:rPr lang="fi-FI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408988" y="6372225"/>
            <a:ext cx="482600" cy="212725"/>
          </a:xfrm>
        </p:spPr>
        <p:txBody>
          <a:bodyPr/>
          <a:lstStyle/>
          <a:p>
            <a:fld id="{940BA44B-04FD-4EED-801C-1C0486E26EE8}" type="slidenum">
              <a:rPr lang="fi-FI" smtClean="0">
                <a:solidFill>
                  <a:srgbClr val="FFFFFF"/>
                </a:solidFill>
              </a:rPr>
              <a:pPr/>
              <a:t>30</a:t>
            </a:fld>
            <a:endParaRPr lang="fi-FI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32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1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r>
              <a:rPr lang="fi-FI" dirty="0" smtClean="0"/>
              <a:t>1. Määritä </a:t>
            </a:r>
            <a:r>
              <a:rPr lang="fi-FI" dirty="0"/>
              <a:t>mitä </a:t>
            </a:r>
            <a:r>
              <a:rPr lang="fi-FI" dirty="0" smtClean="0"/>
              <a:t>toiminnan tuotoksia viitearkkitehtuuri </a:t>
            </a:r>
            <a:r>
              <a:rPr lang="fi-FI" dirty="0"/>
              <a:t>tukee.</a:t>
            </a:r>
          </a:p>
          <a:p>
            <a:pPr lvl="1"/>
            <a:r>
              <a:rPr lang="fi-FI" sz="1600" dirty="0"/>
              <a:t>Toiminnan tuotoksia ovat esimerkiksi uudet palvelut, nopeampi prosessin läpivienti, kansalaisen tietosuojan paraneminen, alueellisen tasa-arvon kehittäminen tms.</a:t>
            </a:r>
          </a:p>
          <a:p>
            <a:pPr lvl="1"/>
            <a:r>
              <a:rPr lang="fi-FI" sz="1600" dirty="0"/>
              <a:t>Viitearkkitehtuurin omistajan tulisi olla mukana määrittelemässä tuotoksia ja hyötyjä. Hyötyjen arvioinnissa voi käyttää esimerkiksi </a:t>
            </a:r>
            <a:r>
              <a:rPr lang="fi-FI" sz="1600" dirty="0" err="1"/>
              <a:t>VM:n</a:t>
            </a:r>
            <a:r>
              <a:rPr lang="fi-FI" sz="1600" dirty="0"/>
              <a:t> hankearviointikehikkoa (</a:t>
            </a:r>
            <a:r>
              <a:rPr lang="fi-FI" sz="1600" u="sng" dirty="0">
                <a:hlinkClick r:id="rId2"/>
              </a:rPr>
              <a:t>https://www.vm.fi/vm/fi/16_ict_toiminta/02_tietojarjestelmahankkeiden_arviointi/index.jsp</a:t>
            </a:r>
            <a:r>
              <a:rPr lang="fi-FI" sz="1600" dirty="0" smtClean="0"/>
              <a:t>).</a:t>
            </a:r>
          </a:p>
          <a:p>
            <a:pPr marL="449263" lvl="1" indent="0">
              <a:buNone/>
            </a:pPr>
            <a:endParaRPr lang="fi-FI" sz="1600" dirty="0"/>
          </a:p>
          <a:p>
            <a:pPr marL="0" indent="0">
              <a:buNone/>
            </a:pPr>
            <a:r>
              <a:rPr lang="fi-FI" sz="1600" dirty="0" smtClean="0"/>
              <a:t>        -&gt; </a:t>
            </a:r>
            <a:r>
              <a:rPr lang="fi-FI" sz="1600" dirty="0"/>
              <a:t>Kirjaa projektisuunnitelmaan.</a:t>
            </a:r>
          </a:p>
          <a:p>
            <a:pPr marL="0" indent="0">
              <a:buNone/>
            </a:pPr>
            <a:r>
              <a:rPr lang="fi-FI" sz="1600" dirty="0" smtClean="0"/>
              <a:t>        -&gt; Hyödynnä Viitearkkitehtuurin yhteenveto- </a:t>
            </a:r>
            <a:r>
              <a:rPr lang="fi-FI" sz="1600" dirty="0"/>
              <a:t>ja Viitearkkitehtuurin toimeenpano </a:t>
            </a:r>
            <a:r>
              <a:rPr lang="fi-FI" sz="1600" dirty="0" smtClean="0"/>
              <a:t>–     </a:t>
            </a:r>
          </a:p>
          <a:p>
            <a:pPr marL="0" indent="0">
              <a:buNone/>
            </a:pPr>
            <a:r>
              <a:rPr lang="fi-FI" sz="1600" dirty="0"/>
              <a:t> </a:t>
            </a:r>
            <a:r>
              <a:rPr lang="fi-FI" sz="1600" dirty="0" smtClean="0"/>
              <a:t>           dokumenteissa.</a:t>
            </a:r>
            <a:endParaRPr lang="fi-FI" dirty="0" smtClean="0"/>
          </a:p>
          <a:p>
            <a:pPr marL="0" indent="0">
              <a:buNone/>
            </a:pPr>
            <a:endParaRPr lang="fi-FI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BA44B-04FD-4EED-801C-1C0486E26EE8}" type="slidenum">
              <a:rPr lang="fi-FI" smtClean="0">
                <a:solidFill>
                  <a:srgbClr val="FFFFFF"/>
                </a:solidFill>
              </a:rPr>
              <a:pPr/>
              <a:t>11</a:t>
            </a:fld>
            <a:endParaRPr lang="fi-FI">
              <a:solidFill>
                <a:srgbClr val="FFFFFF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 rot="16200000">
            <a:off x="739757" y="-165722"/>
            <a:ext cx="746076" cy="1324999"/>
            <a:chOff x="0" y="173113"/>
            <a:chExt cx="746076" cy="1065823"/>
          </a:xfrm>
        </p:grpSpPr>
        <p:sp>
          <p:nvSpPr>
            <p:cNvPr id="5" name="Chevron 4"/>
            <p:cNvSpPr/>
            <p:nvPr/>
          </p:nvSpPr>
          <p:spPr>
            <a:xfrm rot="5400000">
              <a:off x="-159874" y="332987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Chevron 4"/>
            <p:cNvSpPr/>
            <p:nvPr/>
          </p:nvSpPr>
          <p:spPr>
            <a:xfrm rot="5400000">
              <a:off x="1" y="645243"/>
              <a:ext cx="746076" cy="3197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Määrittele kohde ja tavoitteet</a:t>
              </a:r>
              <a:endParaRPr lang="fi-FI" sz="900" kern="1200" dirty="0"/>
            </a:p>
          </p:txBody>
        </p:sp>
      </p:grpSp>
      <p:grpSp>
        <p:nvGrpSpPr>
          <p:cNvPr id="7" name="Group 6"/>
          <p:cNvGrpSpPr/>
          <p:nvPr/>
        </p:nvGrpSpPr>
        <p:grpSpPr>
          <a:xfrm rot="16200000">
            <a:off x="1833592" y="-222589"/>
            <a:ext cx="746076" cy="1438733"/>
            <a:chOff x="1" y="1071266"/>
            <a:chExt cx="746076" cy="1065823"/>
          </a:xfrm>
          <a:solidFill>
            <a:srgbClr val="00B0F0"/>
          </a:solidFill>
        </p:grpSpPr>
        <p:sp>
          <p:nvSpPr>
            <p:cNvPr id="8" name="Chevron 7"/>
            <p:cNvSpPr/>
            <p:nvPr/>
          </p:nvSpPr>
          <p:spPr>
            <a:xfrm rot="5400000">
              <a:off x="-159873" y="1231140"/>
              <a:ext cx="1065823" cy="746076"/>
            </a:xfrm>
            <a:prstGeom prst="chevron">
              <a:avLst/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Chevron 4"/>
            <p:cNvSpPr/>
            <p:nvPr/>
          </p:nvSpPr>
          <p:spPr>
            <a:xfrm rot="5400000">
              <a:off x="36198" y="1494440"/>
              <a:ext cx="673681" cy="35410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Tunnista toiminnan hyödyt ja tuotokset</a:t>
              </a:r>
              <a:endParaRPr lang="fi-FI" sz="900" kern="1200" dirty="0"/>
            </a:p>
          </p:txBody>
        </p:sp>
      </p:grpSp>
      <p:grpSp>
        <p:nvGrpSpPr>
          <p:cNvPr id="10" name="Group 9"/>
          <p:cNvGrpSpPr/>
          <p:nvPr/>
        </p:nvGrpSpPr>
        <p:grpSpPr>
          <a:xfrm rot="16200000">
            <a:off x="3925646" y="-161510"/>
            <a:ext cx="753184" cy="1309469"/>
            <a:chOff x="1" y="3145150"/>
            <a:chExt cx="746076" cy="1065823"/>
          </a:xfrm>
        </p:grpSpPr>
        <p:sp>
          <p:nvSpPr>
            <p:cNvPr id="11" name="Chevron 10"/>
            <p:cNvSpPr/>
            <p:nvPr/>
          </p:nvSpPr>
          <p:spPr>
            <a:xfrm rot="5400000">
              <a:off x="-159873" y="3305024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Chevron 4"/>
            <p:cNvSpPr/>
            <p:nvPr/>
          </p:nvSpPr>
          <p:spPr>
            <a:xfrm rot="5400000">
              <a:off x="1" y="3619450"/>
              <a:ext cx="746076" cy="3197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Täydennä arkkitehtuuri-kuvauksia</a:t>
              </a:r>
              <a:endParaRPr lang="fi-FI" sz="900" kern="1200" dirty="0"/>
            </a:p>
          </p:txBody>
        </p:sp>
      </p:grpSp>
      <p:grpSp>
        <p:nvGrpSpPr>
          <p:cNvPr id="13" name="Group 12"/>
          <p:cNvGrpSpPr/>
          <p:nvPr/>
        </p:nvGrpSpPr>
        <p:grpSpPr>
          <a:xfrm rot="16200000">
            <a:off x="4996854" y="-217499"/>
            <a:ext cx="746075" cy="1428553"/>
            <a:chOff x="1" y="4121817"/>
            <a:chExt cx="746076" cy="1065823"/>
          </a:xfrm>
        </p:grpSpPr>
        <p:sp>
          <p:nvSpPr>
            <p:cNvPr id="14" name="Chevron 13"/>
            <p:cNvSpPr/>
            <p:nvPr/>
          </p:nvSpPr>
          <p:spPr>
            <a:xfrm rot="5400000">
              <a:off x="-159873" y="4281691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Chevron 4"/>
            <p:cNvSpPr/>
            <p:nvPr/>
          </p:nvSpPr>
          <p:spPr>
            <a:xfrm rot="5400000">
              <a:off x="84213" y="4454951"/>
              <a:ext cx="577652" cy="47525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dirty="0" smtClean="0"/>
                <a:t>Suunnittele toimeenpano</a:t>
              </a:r>
              <a:r>
                <a:rPr lang="fi-FI" sz="900" kern="1200" dirty="0" smtClean="0"/>
                <a:t>,</a:t>
              </a:r>
            </a:p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katselmoi ja hyväksy</a:t>
              </a:r>
              <a:endParaRPr lang="fi-FI" sz="900" kern="1200" dirty="0"/>
            </a:p>
          </p:txBody>
        </p:sp>
      </p:grpSp>
      <p:grpSp>
        <p:nvGrpSpPr>
          <p:cNvPr id="16" name="Group 15"/>
          <p:cNvGrpSpPr/>
          <p:nvPr/>
        </p:nvGrpSpPr>
        <p:grpSpPr>
          <a:xfrm rot="16200000">
            <a:off x="2914424" y="-151293"/>
            <a:ext cx="746077" cy="1296144"/>
            <a:chOff x="1" y="2209668"/>
            <a:chExt cx="746076" cy="1065823"/>
          </a:xfrm>
        </p:grpSpPr>
        <p:sp>
          <p:nvSpPr>
            <p:cNvPr id="17" name="Chevron 16"/>
            <p:cNvSpPr/>
            <p:nvPr/>
          </p:nvSpPr>
          <p:spPr>
            <a:xfrm rot="5400000">
              <a:off x="-159873" y="2369542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Chevron 4"/>
            <p:cNvSpPr/>
            <p:nvPr/>
          </p:nvSpPr>
          <p:spPr>
            <a:xfrm rot="5400000">
              <a:off x="102386" y="2556031"/>
              <a:ext cx="541305" cy="4407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Suunnittele ja kuvaa viite-arkkitehtuuri </a:t>
              </a:r>
              <a:endParaRPr lang="fi-FI" sz="900" kern="1200" dirty="0"/>
            </a:p>
          </p:txBody>
        </p:sp>
      </p:grpSp>
      <p:sp>
        <p:nvSpPr>
          <p:cNvPr id="21" name="Oval 20"/>
          <p:cNvSpPr/>
          <p:nvPr/>
        </p:nvSpPr>
        <p:spPr bwMode="auto">
          <a:xfrm>
            <a:off x="90255" y="233865"/>
            <a:ext cx="472613" cy="472613"/>
          </a:xfrm>
          <a:prstGeom prst="ellipse">
            <a:avLst/>
          </a:prstGeom>
          <a:solidFill>
            <a:srgbClr val="527E42"/>
          </a:solidFill>
          <a:ln w="31750">
            <a:solidFill>
              <a:schemeClr val="bg1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95250" h="63500" prst="softRound"/>
          </a:sp3d>
          <a:extLst/>
        </p:spPr>
        <p:txBody>
          <a:bodyPr wrap="none" rtlCol="0" anchor="ctr"/>
          <a:lstStyle/>
          <a:p>
            <a:pPr algn="ctr"/>
            <a:r>
              <a:rPr lang="fi-FI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889058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1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r>
              <a:rPr lang="fi-FI" dirty="0" smtClean="0"/>
              <a:t>2.</a:t>
            </a:r>
            <a:r>
              <a:rPr lang="fi-FI" dirty="0"/>
              <a:t> </a:t>
            </a:r>
            <a:r>
              <a:rPr lang="fi-FI" dirty="0" smtClean="0"/>
              <a:t> Kuvaa </a:t>
            </a:r>
            <a:r>
              <a:rPr lang="fi-FI" dirty="0"/>
              <a:t>mitä hyötyjä viitearkkitehtuurin mukainen kehittäminen ja sen mukaan toimiminen tuottaa. </a:t>
            </a:r>
          </a:p>
          <a:p>
            <a:pPr lvl="1"/>
            <a:r>
              <a:rPr lang="fi-FI" dirty="0"/>
              <a:t>Huomioi eri näkökulmat, kuten esimerkiksi </a:t>
            </a:r>
          </a:p>
          <a:p>
            <a:pPr lvl="2"/>
            <a:r>
              <a:rPr lang="fi-FI" dirty="0"/>
              <a:t>kustannushyödyt </a:t>
            </a:r>
            <a:r>
              <a:rPr lang="fi-FI" dirty="0" smtClean="0"/>
              <a:t>(kuvaa ainakin </a:t>
            </a:r>
            <a:r>
              <a:rPr lang="fi-FI" dirty="0"/>
              <a:t>lähtötilanteen kustannukset/resurssit karkealla tasolla</a:t>
            </a:r>
            <a:r>
              <a:rPr lang="fi-FI" dirty="0" smtClean="0"/>
              <a:t>).</a:t>
            </a:r>
            <a:endParaRPr lang="fi-FI" dirty="0"/>
          </a:p>
          <a:p>
            <a:pPr lvl="2"/>
            <a:r>
              <a:rPr lang="fi-FI" dirty="0"/>
              <a:t>laadulliset hyödyt (esimerkiksi toiminnan parantumiseen liittyvät hyödyt</a:t>
            </a:r>
            <a:r>
              <a:rPr lang="fi-FI" dirty="0" smtClean="0"/>
              <a:t>).</a:t>
            </a:r>
            <a:endParaRPr lang="fi-FI" dirty="0"/>
          </a:p>
          <a:p>
            <a:pPr lvl="2"/>
            <a:r>
              <a:rPr lang="fi-FI" dirty="0"/>
              <a:t>hyötyjen saajat (ketkä hyötyvät viitearkkitehtuurin tuotoksista, esimerkiksi nopeutuvasta </a:t>
            </a:r>
            <a:r>
              <a:rPr lang="fi-FI" dirty="0" smtClean="0"/>
              <a:t>toiminnasta).</a:t>
            </a:r>
          </a:p>
          <a:p>
            <a:pPr marL="715963" lvl="2" indent="0">
              <a:buNone/>
            </a:pPr>
            <a:endParaRPr lang="fi-FI" dirty="0" smtClean="0"/>
          </a:p>
          <a:p>
            <a:pPr marL="0" indent="0">
              <a:buNone/>
            </a:pPr>
            <a:r>
              <a:rPr lang="fi-FI" sz="1600" dirty="0" smtClean="0"/>
              <a:t>            -&gt; </a:t>
            </a:r>
            <a:r>
              <a:rPr lang="fi-FI" sz="1600" dirty="0"/>
              <a:t>Kirjaa projektisuunnitelmaan.</a:t>
            </a:r>
          </a:p>
          <a:p>
            <a:pPr marL="0" indent="0">
              <a:buNone/>
            </a:pPr>
            <a:r>
              <a:rPr lang="fi-FI" sz="1600" dirty="0" smtClean="0"/>
              <a:t>            -&gt; Hyödynnä Viitearkkitehtuurin yhteenveto- </a:t>
            </a:r>
            <a:r>
              <a:rPr lang="fi-FI" sz="1600" dirty="0"/>
              <a:t>ja Viitearkkitehtuurin toimeenpano </a:t>
            </a:r>
            <a:r>
              <a:rPr lang="fi-FI" sz="1600" dirty="0" smtClean="0"/>
              <a:t>	-</a:t>
            </a:r>
            <a:r>
              <a:rPr lang="fi-FI" sz="1600" dirty="0"/>
              <a:t>dokumenteissa.</a:t>
            </a:r>
          </a:p>
          <a:p>
            <a:endParaRPr lang="fi-FI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BA44B-04FD-4EED-801C-1C0486E26EE8}" type="slidenum">
              <a:rPr lang="fi-FI" smtClean="0">
                <a:solidFill>
                  <a:srgbClr val="FFFFFF"/>
                </a:solidFill>
              </a:rPr>
              <a:pPr/>
              <a:t>12</a:t>
            </a:fld>
            <a:endParaRPr lang="fi-FI">
              <a:solidFill>
                <a:srgbClr val="FFFFFF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 rot="16200000">
            <a:off x="739757" y="-165722"/>
            <a:ext cx="746076" cy="1324999"/>
            <a:chOff x="0" y="173113"/>
            <a:chExt cx="746076" cy="1065823"/>
          </a:xfrm>
        </p:grpSpPr>
        <p:sp>
          <p:nvSpPr>
            <p:cNvPr id="5" name="Chevron 4"/>
            <p:cNvSpPr/>
            <p:nvPr/>
          </p:nvSpPr>
          <p:spPr>
            <a:xfrm rot="5400000">
              <a:off x="-159874" y="332987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Chevron 4"/>
            <p:cNvSpPr/>
            <p:nvPr/>
          </p:nvSpPr>
          <p:spPr>
            <a:xfrm rot="5400000">
              <a:off x="1" y="645243"/>
              <a:ext cx="746076" cy="3197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Määrittele kohde ja tavoitteet</a:t>
              </a:r>
              <a:endParaRPr lang="fi-FI" sz="900" kern="1200" dirty="0"/>
            </a:p>
          </p:txBody>
        </p:sp>
      </p:grpSp>
      <p:grpSp>
        <p:nvGrpSpPr>
          <p:cNvPr id="7" name="Group 6"/>
          <p:cNvGrpSpPr/>
          <p:nvPr/>
        </p:nvGrpSpPr>
        <p:grpSpPr>
          <a:xfrm rot="16200000">
            <a:off x="1833592" y="-222589"/>
            <a:ext cx="746076" cy="1438733"/>
            <a:chOff x="1" y="1071266"/>
            <a:chExt cx="746076" cy="1065823"/>
          </a:xfrm>
          <a:solidFill>
            <a:srgbClr val="00B0F0"/>
          </a:solidFill>
        </p:grpSpPr>
        <p:sp>
          <p:nvSpPr>
            <p:cNvPr id="8" name="Chevron 7"/>
            <p:cNvSpPr/>
            <p:nvPr/>
          </p:nvSpPr>
          <p:spPr>
            <a:xfrm rot="5400000">
              <a:off x="-159873" y="1231140"/>
              <a:ext cx="1065823" cy="746076"/>
            </a:xfrm>
            <a:prstGeom prst="chevron">
              <a:avLst/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Chevron 4"/>
            <p:cNvSpPr/>
            <p:nvPr/>
          </p:nvSpPr>
          <p:spPr>
            <a:xfrm rot="5400000">
              <a:off x="36198" y="1494440"/>
              <a:ext cx="673681" cy="35410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Tunnista toiminnan hyödyt ja tuotokset</a:t>
              </a:r>
              <a:endParaRPr lang="fi-FI" sz="900" kern="1200" dirty="0"/>
            </a:p>
          </p:txBody>
        </p:sp>
      </p:grpSp>
      <p:grpSp>
        <p:nvGrpSpPr>
          <p:cNvPr id="10" name="Group 9"/>
          <p:cNvGrpSpPr/>
          <p:nvPr/>
        </p:nvGrpSpPr>
        <p:grpSpPr>
          <a:xfrm rot="16200000">
            <a:off x="3925646" y="-161510"/>
            <a:ext cx="753184" cy="1309469"/>
            <a:chOff x="1" y="3145150"/>
            <a:chExt cx="746076" cy="1065823"/>
          </a:xfrm>
        </p:grpSpPr>
        <p:sp>
          <p:nvSpPr>
            <p:cNvPr id="11" name="Chevron 10"/>
            <p:cNvSpPr/>
            <p:nvPr/>
          </p:nvSpPr>
          <p:spPr>
            <a:xfrm rot="5400000">
              <a:off x="-159873" y="3305024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Chevron 4"/>
            <p:cNvSpPr/>
            <p:nvPr/>
          </p:nvSpPr>
          <p:spPr>
            <a:xfrm rot="5400000">
              <a:off x="1" y="3619450"/>
              <a:ext cx="746076" cy="3197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Täydennä arkkitehtuuri-kuvauksia</a:t>
              </a:r>
              <a:endParaRPr lang="fi-FI" sz="900" kern="1200" dirty="0"/>
            </a:p>
          </p:txBody>
        </p:sp>
      </p:grpSp>
      <p:grpSp>
        <p:nvGrpSpPr>
          <p:cNvPr id="13" name="Group 12"/>
          <p:cNvGrpSpPr/>
          <p:nvPr/>
        </p:nvGrpSpPr>
        <p:grpSpPr>
          <a:xfrm rot="16200000">
            <a:off x="4996854" y="-217499"/>
            <a:ext cx="746075" cy="1428553"/>
            <a:chOff x="1" y="4121817"/>
            <a:chExt cx="746076" cy="1065823"/>
          </a:xfrm>
        </p:grpSpPr>
        <p:sp>
          <p:nvSpPr>
            <p:cNvPr id="14" name="Chevron 13"/>
            <p:cNvSpPr/>
            <p:nvPr/>
          </p:nvSpPr>
          <p:spPr>
            <a:xfrm rot="5400000">
              <a:off x="-159873" y="4281691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Chevron 4"/>
            <p:cNvSpPr/>
            <p:nvPr/>
          </p:nvSpPr>
          <p:spPr>
            <a:xfrm rot="5400000">
              <a:off x="84213" y="4454951"/>
              <a:ext cx="577652" cy="47525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dirty="0" smtClean="0"/>
                <a:t>Suunnittele toimeenpano</a:t>
              </a:r>
              <a:r>
                <a:rPr lang="fi-FI" sz="900" kern="1200" dirty="0" smtClean="0"/>
                <a:t>,</a:t>
              </a:r>
            </a:p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katselmoi ja hyväksy</a:t>
              </a:r>
              <a:endParaRPr lang="fi-FI" sz="900" kern="1200" dirty="0"/>
            </a:p>
          </p:txBody>
        </p:sp>
      </p:grpSp>
      <p:grpSp>
        <p:nvGrpSpPr>
          <p:cNvPr id="16" name="Group 15"/>
          <p:cNvGrpSpPr/>
          <p:nvPr/>
        </p:nvGrpSpPr>
        <p:grpSpPr>
          <a:xfrm rot="16200000">
            <a:off x="2914424" y="-151293"/>
            <a:ext cx="746077" cy="1296144"/>
            <a:chOff x="1" y="2209668"/>
            <a:chExt cx="746076" cy="1065823"/>
          </a:xfrm>
        </p:grpSpPr>
        <p:sp>
          <p:nvSpPr>
            <p:cNvPr id="17" name="Chevron 16"/>
            <p:cNvSpPr/>
            <p:nvPr/>
          </p:nvSpPr>
          <p:spPr>
            <a:xfrm rot="5400000">
              <a:off x="-159873" y="2369542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Chevron 4"/>
            <p:cNvSpPr/>
            <p:nvPr/>
          </p:nvSpPr>
          <p:spPr>
            <a:xfrm rot="5400000">
              <a:off x="102386" y="2556031"/>
              <a:ext cx="541305" cy="4407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Suunnittele ja kuvaa viite-arkkitehtuuri </a:t>
              </a:r>
              <a:endParaRPr lang="fi-FI" sz="900" kern="1200" dirty="0"/>
            </a:p>
          </p:txBody>
        </p:sp>
      </p:grpSp>
      <p:sp>
        <p:nvSpPr>
          <p:cNvPr id="21" name="Oval 20"/>
          <p:cNvSpPr/>
          <p:nvPr/>
        </p:nvSpPr>
        <p:spPr bwMode="auto">
          <a:xfrm>
            <a:off x="90255" y="233865"/>
            <a:ext cx="472613" cy="472613"/>
          </a:xfrm>
          <a:prstGeom prst="ellipse">
            <a:avLst/>
          </a:prstGeom>
          <a:solidFill>
            <a:srgbClr val="527E42"/>
          </a:solidFill>
          <a:ln w="31750">
            <a:solidFill>
              <a:schemeClr val="bg1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95250" h="63500" prst="softRound"/>
          </a:sp3d>
          <a:extLst/>
        </p:spPr>
        <p:txBody>
          <a:bodyPr wrap="none" rtlCol="0" anchor="ctr"/>
          <a:lstStyle/>
          <a:p>
            <a:pPr algn="ctr"/>
            <a:r>
              <a:rPr lang="fi-FI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642898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523944"/>
            <a:ext cx="9144000" cy="1008063"/>
          </a:xfrm>
          <a:solidFill>
            <a:srgbClr val="1C3E82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fi-FI" sz="2400" dirty="0" smtClean="0">
                <a:ea typeface="ＭＳ Ｐゴシック" pitchFamily="34" charset="-128"/>
              </a:rPr>
              <a:t>Suunnittele ja kuvaa viitearkkitehtuuri</a:t>
            </a:r>
          </a:p>
        </p:txBody>
      </p:sp>
      <p:sp>
        <p:nvSpPr>
          <p:cNvPr id="5" name="Oval 4"/>
          <p:cNvSpPr/>
          <p:nvPr/>
        </p:nvSpPr>
        <p:spPr bwMode="auto">
          <a:xfrm>
            <a:off x="1475656" y="2780928"/>
            <a:ext cx="472613" cy="472613"/>
          </a:xfrm>
          <a:prstGeom prst="ellipse">
            <a:avLst/>
          </a:prstGeom>
          <a:solidFill>
            <a:srgbClr val="527E42"/>
          </a:solidFill>
          <a:ln w="31750">
            <a:solidFill>
              <a:schemeClr val="bg1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95250" h="63500" prst="softRound"/>
          </a:sp3d>
          <a:extLst/>
        </p:spPr>
        <p:txBody>
          <a:bodyPr wrap="none" rtlCol="0" anchor="ctr"/>
          <a:lstStyle/>
          <a:p>
            <a:pPr algn="ctr"/>
            <a:r>
              <a:rPr lang="fi-FI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408988" y="6372225"/>
            <a:ext cx="482600" cy="212725"/>
          </a:xfrm>
        </p:spPr>
        <p:txBody>
          <a:bodyPr/>
          <a:lstStyle/>
          <a:p>
            <a:fld id="{940BA44B-04FD-4EED-801C-1C0486E26EE8}" type="slidenum">
              <a:rPr lang="fi-FI" smtClean="0">
                <a:solidFill>
                  <a:srgbClr val="FFFFFF"/>
                </a:solidFill>
              </a:rPr>
              <a:pPr/>
              <a:t>30</a:t>
            </a:fld>
            <a:endParaRPr lang="fi-FI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762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19"/>
          <p:cNvSpPr>
            <a:spLocks noGrp="1"/>
          </p:cNvSpPr>
          <p:nvPr>
            <p:ph idx="1"/>
          </p:nvPr>
        </p:nvSpPr>
        <p:spPr>
          <a:xfrm>
            <a:off x="596901" y="1067113"/>
            <a:ext cx="7935540" cy="5170199"/>
          </a:xfrm>
        </p:spPr>
        <p:txBody>
          <a:bodyPr/>
          <a:lstStyle/>
          <a:p>
            <a:pPr marL="0" lvl="0" indent="0">
              <a:buNone/>
            </a:pPr>
            <a:r>
              <a:rPr lang="fi-FI" sz="1800" dirty="0" smtClean="0"/>
              <a:t>1. Valitse </a:t>
            </a:r>
            <a:r>
              <a:rPr lang="fi-FI" sz="1800" dirty="0"/>
              <a:t>mitä arkkitehtuurin osakuvauksia tarvitaan, että aiheesta saadaan riittävän kattava suunnitelma eri näkökulmista.</a:t>
            </a:r>
          </a:p>
          <a:p>
            <a:pPr lvl="1"/>
            <a:r>
              <a:rPr lang="fi-FI" sz="1600" dirty="0"/>
              <a:t>Huomioi myös periaatetason kuvaukset sekä tietoturvallisuuteen liittyvät kuvaukset.</a:t>
            </a:r>
          </a:p>
          <a:p>
            <a:pPr marL="0" lvl="0" indent="0">
              <a:buNone/>
            </a:pPr>
            <a:endParaRPr lang="fi-FI" sz="1800" dirty="0" smtClean="0"/>
          </a:p>
          <a:p>
            <a:pPr marL="0" lvl="0" indent="0">
              <a:buNone/>
            </a:pPr>
            <a:r>
              <a:rPr lang="fi-FI" sz="1800" dirty="0" smtClean="0"/>
              <a:t>2. Kirjaa </a:t>
            </a:r>
            <a:r>
              <a:rPr lang="fi-FI" sz="1800" dirty="0"/>
              <a:t>osakuvaukset kokonaisarkkitehtuurin viitekehyskuvaan ja muokkaa viitearkkitehtuurin kuvausdokumenttia valittujen kuvausten perusteella.</a:t>
            </a:r>
          </a:p>
          <a:p>
            <a:pPr marL="0" indent="0">
              <a:buNone/>
            </a:pPr>
            <a:r>
              <a:rPr lang="fi-FI" sz="1600" dirty="0"/>
              <a:t>-&gt; Kuvaa Viitearkkitehtuurin kuvaus -dokumenttiin.</a:t>
            </a:r>
          </a:p>
          <a:p>
            <a:pPr marL="0" indent="0">
              <a:buNone/>
            </a:pPr>
            <a:endParaRPr lang="fi-FI" sz="1400" dirty="0"/>
          </a:p>
          <a:p>
            <a:pPr marL="0" lvl="0" indent="0">
              <a:buNone/>
            </a:pPr>
            <a:r>
              <a:rPr lang="fi-FI" sz="1800" dirty="0"/>
              <a:t>3. Suunnittele kuinka monen </a:t>
            </a:r>
            <a:r>
              <a:rPr lang="fi-FI" sz="1800" dirty="0" err="1"/>
              <a:t>iteraation</a:t>
            </a:r>
            <a:r>
              <a:rPr lang="fi-FI" sz="1800" dirty="0"/>
              <a:t> kautta </a:t>
            </a:r>
          </a:p>
          <a:p>
            <a:pPr marL="0" lvl="0" indent="0">
              <a:buNone/>
            </a:pPr>
            <a:r>
              <a:rPr lang="fi-FI" sz="1800" dirty="0"/>
              <a:t>kuvaukset laaditaan. </a:t>
            </a:r>
          </a:p>
          <a:p>
            <a:pPr marL="0" indent="0">
              <a:buNone/>
            </a:pPr>
            <a:r>
              <a:rPr lang="fi-FI" sz="1600" dirty="0"/>
              <a:t>-&gt; Kirjaa projektisuunnitelmaan.</a:t>
            </a:r>
          </a:p>
          <a:p>
            <a:pPr marL="0" indent="0">
              <a:buNone/>
            </a:pPr>
            <a:endParaRPr lang="fi-FI" sz="1600" dirty="0"/>
          </a:p>
          <a:p>
            <a:pPr marL="0" indent="0">
              <a:buNone/>
            </a:pPr>
            <a:endParaRPr lang="fi-FI" sz="1600" dirty="0" smtClean="0"/>
          </a:p>
          <a:p>
            <a:pPr marL="0" indent="0">
              <a:buNone/>
            </a:pPr>
            <a:endParaRPr lang="fi-FI" sz="1600" dirty="0"/>
          </a:p>
          <a:p>
            <a:endParaRPr lang="fi-FI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BA44B-04FD-4EED-801C-1C0486E26EE8}" type="slidenum">
              <a:rPr lang="fi-FI" smtClean="0">
                <a:solidFill>
                  <a:srgbClr val="FFFFFF"/>
                </a:solidFill>
              </a:rPr>
              <a:pPr/>
              <a:t>14</a:t>
            </a:fld>
            <a:endParaRPr lang="fi-FI">
              <a:solidFill>
                <a:srgbClr val="FFFFFF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 rot="16200000">
            <a:off x="667749" y="-93714"/>
            <a:ext cx="746076" cy="1324999"/>
            <a:chOff x="0" y="173113"/>
            <a:chExt cx="746076" cy="1065823"/>
          </a:xfrm>
        </p:grpSpPr>
        <p:sp>
          <p:nvSpPr>
            <p:cNvPr id="5" name="Chevron 4"/>
            <p:cNvSpPr/>
            <p:nvPr/>
          </p:nvSpPr>
          <p:spPr>
            <a:xfrm rot="5400000">
              <a:off x="-159874" y="332987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Chevron 4"/>
            <p:cNvSpPr/>
            <p:nvPr/>
          </p:nvSpPr>
          <p:spPr>
            <a:xfrm rot="5400000">
              <a:off x="1" y="645243"/>
              <a:ext cx="746076" cy="3197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Määrittele kohde ja tavoitteet</a:t>
              </a:r>
              <a:endParaRPr lang="fi-FI" sz="900" kern="1200" dirty="0"/>
            </a:p>
          </p:txBody>
        </p:sp>
      </p:grpSp>
      <p:grpSp>
        <p:nvGrpSpPr>
          <p:cNvPr id="7" name="Group 6"/>
          <p:cNvGrpSpPr/>
          <p:nvPr/>
        </p:nvGrpSpPr>
        <p:grpSpPr>
          <a:xfrm rot="16200000">
            <a:off x="1761584" y="-150581"/>
            <a:ext cx="746076" cy="1438733"/>
            <a:chOff x="1" y="1071266"/>
            <a:chExt cx="746076" cy="1065823"/>
          </a:xfrm>
        </p:grpSpPr>
        <p:sp>
          <p:nvSpPr>
            <p:cNvPr id="8" name="Chevron 7"/>
            <p:cNvSpPr/>
            <p:nvPr/>
          </p:nvSpPr>
          <p:spPr>
            <a:xfrm rot="5400000">
              <a:off x="-159873" y="1231140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Chevron 4"/>
            <p:cNvSpPr/>
            <p:nvPr/>
          </p:nvSpPr>
          <p:spPr>
            <a:xfrm rot="5400000">
              <a:off x="36198" y="1494440"/>
              <a:ext cx="673681" cy="3541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Tunnista toiminnan hyödyt ja tuotokset</a:t>
              </a:r>
              <a:endParaRPr lang="fi-FI" sz="900" kern="1200" dirty="0"/>
            </a:p>
          </p:txBody>
        </p:sp>
      </p:grpSp>
      <p:grpSp>
        <p:nvGrpSpPr>
          <p:cNvPr id="10" name="Group 9"/>
          <p:cNvGrpSpPr/>
          <p:nvPr/>
        </p:nvGrpSpPr>
        <p:grpSpPr>
          <a:xfrm rot="16200000">
            <a:off x="3853638" y="-89502"/>
            <a:ext cx="753184" cy="1309469"/>
            <a:chOff x="1" y="3145150"/>
            <a:chExt cx="746076" cy="1065823"/>
          </a:xfrm>
        </p:grpSpPr>
        <p:sp>
          <p:nvSpPr>
            <p:cNvPr id="11" name="Chevron 10"/>
            <p:cNvSpPr/>
            <p:nvPr/>
          </p:nvSpPr>
          <p:spPr>
            <a:xfrm rot="5400000">
              <a:off x="-159873" y="3305024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Chevron 4"/>
            <p:cNvSpPr/>
            <p:nvPr/>
          </p:nvSpPr>
          <p:spPr>
            <a:xfrm rot="5400000">
              <a:off x="1" y="3619450"/>
              <a:ext cx="746076" cy="3197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Täydennä arkkitehtuuri-kuvauksia</a:t>
              </a:r>
              <a:endParaRPr lang="fi-FI" sz="900" kern="1200" dirty="0"/>
            </a:p>
          </p:txBody>
        </p:sp>
      </p:grpSp>
      <p:grpSp>
        <p:nvGrpSpPr>
          <p:cNvPr id="13" name="Group 12"/>
          <p:cNvGrpSpPr/>
          <p:nvPr/>
        </p:nvGrpSpPr>
        <p:grpSpPr>
          <a:xfrm rot="16200000">
            <a:off x="4924846" y="-145491"/>
            <a:ext cx="746075" cy="1428553"/>
            <a:chOff x="1" y="4121817"/>
            <a:chExt cx="746076" cy="1065823"/>
          </a:xfrm>
        </p:grpSpPr>
        <p:sp>
          <p:nvSpPr>
            <p:cNvPr id="14" name="Chevron 13"/>
            <p:cNvSpPr/>
            <p:nvPr/>
          </p:nvSpPr>
          <p:spPr>
            <a:xfrm rot="5400000">
              <a:off x="-159873" y="4281691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Chevron 4"/>
            <p:cNvSpPr/>
            <p:nvPr/>
          </p:nvSpPr>
          <p:spPr>
            <a:xfrm rot="5400000">
              <a:off x="84213" y="4454951"/>
              <a:ext cx="577652" cy="47525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dirty="0" smtClean="0"/>
                <a:t>Suunnittele toimeenpano</a:t>
              </a:r>
              <a:r>
                <a:rPr lang="fi-FI" sz="900" kern="1200" dirty="0" smtClean="0"/>
                <a:t>,</a:t>
              </a:r>
            </a:p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katselmoi ja hyväksy</a:t>
              </a:r>
              <a:endParaRPr lang="fi-FI" sz="900" kern="1200" dirty="0"/>
            </a:p>
          </p:txBody>
        </p:sp>
      </p:grpSp>
      <p:grpSp>
        <p:nvGrpSpPr>
          <p:cNvPr id="16" name="Group 15"/>
          <p:cNvGrpSpPr/>
          <p:nvPr/>
        </p:nvGrpSpPr>
        <p:grpSpPr>
          <a:xfrm rot="16200000">
            <a:off x="2842416" y="-79285"/>
            <a:ext cx="746077" cy="1296144"/>
            <a:chOff x="1" y="2209668"/>
            <a:chExt cx="746076" cy="1065823"/>
          </a:xfrm>
          <a:solidFill>
            <a:srgbClr val="00B0F0"/>
          </a:solidFill>
        </p:grpSpPr>
        <p:sp>
          <p:nvSpPr>
            <p:cNvPr id="17" name="Chevron 16"/>
            <p:cNvSpPr/>
            <p:nvPr/>
          </p:nvSpPr>
          <p:spPr>
            <a:xfrm rot="5400000">
              <a:off x="-159873" y="2369542"/>
              <a:ext cx="1065823" cy="746076"/>
            </a:xfrm>
            <a:prstGeom prst="chevron">
              <a:avLst/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Chevron 4"/>
            <p:cNvSpPr/>
            <p:nvPr/>
          </p:nvSpPr>
          <p:spPr>
            <a:xfrm rot="5400000">
              <a:off x="102386" y="2556031"/>
              <a:ext cx="541305" cy="44070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Suunnittele ja kuvaa viite-arkkitehtuuri </a:t>
              </a:r>
              <a:endParaRPr lang="fi-FI" sz="900" kern="1200" dirty="0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645024"/>
            <a:ext cx="3744416" cy="2468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Oval 22"/>
          <p:cNvSpPr/>
          <p:nvPr/>
        </p:nvSpPr>
        <p:spPr bwMode="auto">
          <a:xfrm>
            <a:off x="66939" y="332656"/>
            <a:ext cx="472613" cy="472613"/>
          </a:xfrm>
          <a:prstGeom prst="ellipse">
            <a:avLst/>
          </a:prstGeom>
          <a:solidFill>
            <a:srgbClr val="527E42"/>
          </a:solidFill>
          <a:ln w="31750">
            <a:solidFill>
              <a:schemeClr val="bg1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95250" h="63500" prst="softRound"/>
          </a:sp3d>
          <a:extLst/>
        </p:spPr>
        <p:txBody>
          <a:bodyPr wrap="none" rtlCol="0" anchor="ctr"/>
          <a:lstStyle/>
          <a:p>
            <a:pPr algn="ctr"/>
            <a:r>
              <a:rPr lang="fi-FI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077146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19"/>
          <p:cNvSpPr>
            <a:spLocks noGrp="1"/>
          </p:cNvSpPr>
          <p:nvPr>
            <p:ph idx="1"/>
          </p:nvPr>
        </p:nvSpPr>
        <p:spPr>
          <a:xfrm>
            <a:off x="596900" y="1067113"/>
            <a:ext cx="7953375" cy="5170199"/>
          </a:xfrm>
        </p:spPr>
        <p:txBody>
          <a:bodyPr/>
          <a:lstStyle/>
          <a:p>
            <a:pPr marL="0" lvl="0" indent="0">
              <a:buNone/>
            </a:pPr>
            <a:r>
              <a:rPr lang="fi-FI" sz="1800" dirty="0" smtClean="0"/>
              <a:t>4. Laadi </a:t>
            </a:r>
            <a:r>
              <a:rPr lang="fi-FI" sz="1800" dirty="0"/>
              <a:t>kuvaukset ensin karkealla tasolla toiminnasta teknologiaan, abstraktilta tasolta konkreettiseen. </a:t>
            </a:r>
            <a:endParaRPr lang="fi-FI" sz="1800" dirty="0" smtClean="0"/>
          </a:p>
          <a:p>
            <a:pPr lvl="1"/>
            <a:r>
              <a:rPr lang="fi-FI" dirty="0" smtClean="0"/>
              <a:t>Viitearkkitehtuurin kuvaus -</a:t>
            </a:r>
            <a:r>
              <a:rPr lang="fi-FI" dirty="0"/>
              <a:t>pohja toimii tehtyjen kuvauksien ”päädokumenttina” eli sieltä löytyy </a:t>
            </a:r>
            <a:r>
              <a:rPr lang="fi-FI" dirty="0" err="1"/>
              <a:t>yhteenvedettynä</a:t>
            </a:r>
            <a:r>
              <a:rPr lang="fi-FI" dirty="0"/>
              <a:t> kuvausten olennainen sisältö.  </a:t>
            </a:r>
          </a:p>
          <a:p>
            <a:pPr lvl="1"/>
            <a:r>
              <a:rPr lang="fi-FI" dirty="0"/>
              <a:t>Tarkemmat kuvaukset tehdään aina </a:t>
            </a:r>
            <a:r>
              <a:rPr lang="fi-FI" dirty="0" err="1"/>
              <a:t>KA-taulukoihin</a:t>
            </a:r>
            <a:r>
              <a:rPr lang="fi-FI" dirty="0"/>
              <a:t> niiltä osin, kun ne on järkevää kuvata taulukkomuodossa. Esim. laajemmat prosessien kuvaukset tai visuaaliset mallit, kuten käsitemallit, laaditaan yleensä erillisillä kuvausvälineillä. </a:t>
            </a:r>
          </a:p>
          <a:p>
            <a:pPr lvl="1"/>
            <a:r>
              <a:rPr lang="fi-FI" dirty="0" err="1"/>
              <a:t>KA-taulukkoina</a:t>
            </a:r>
            <a:r>
              <a:rPr lang="fi-FI" dirty="0"/>
              <a:t> käytetään yhteisiä julkisen hallinnon </a:t>
            </a:r>
            <a:r>
              <a:rPr lang="fi-FI" dirty="0" err="1"/>
              <a:t>KA-taulukoita</a:t>
            </a:r>
            <a:r>
              <a:rPr lang="fi-FI" dirty="0"/>
              <a:t> esim. JHS 179-arkkitehtuurimenetelmän liitteitä 8 ja 9.</a:t>
            </a:r>
          </a:p>
          <a:p>
            <a:pPr lvl="1"/>
            <a:r>
              <a:rPr lang="fi-FI" dirty="0"/>
              <a:t>Viitearkkitehtuurin kuvauksissa voi käyttää myös kuvausvälinettä, mutta ainakin yhteenveto ja tiivistelmäkalvo tulisi tuottaa tässä ohjeistuksessa annetussa formaatissa</a:t>
            </a:r>
            <a:r>
              <a:rPr lang="fi-FI" dirty="0" smtClean="0"/>
              <a:t>.</a:t>
            </a:r>
          </a:p>
          <a:p>
            <a:pPr marL="449263" lvl="1" indent="0">
              <a:buNone/>
            </a:pPr>
            <a:endParaRPr lang="fi-FI" dirty="0"/>
          </a:p>
          <a:p>
            <a:pPr marL="0" indent="0">
              <a:buNone/>
            </a:pPr>
            <a:r>
              <a:rPr lang="fi-FI" sz="1800" dirty="0"/>
              <a:t>-&gt;Kuvaa Viitearkkitehtuurin kuvaus -dokumenttiin ja </a:t>
            </a:r>
            <a:r>
              <a:rPr lang="fi-FI" sz="1800" dirty="0" err="1"/>
              <a:t>KA-taulukkoon</a:t>
            </a:r>
            <a:r>
              <a:rPr lang="fi-FI" sz="1800" dirty="0"/>
              <a:t>.</a:t>
            </a:r>
          </a:p>
          <a:p>
            <a:pPr marL="0" indent="0">
              <a:buNone/>
            </a:pPr>
            <a:endParaRPr lang="fi-FI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BA44B-04FD-4EED-801C-1C0486E26EE8}" type="slidenum">
              <a:rPr lang="fi-FI" smtClean="0">
                <a:solidFill>
                  <a:srgbClr val="FFFFFF"/>
                </a:solidFill>
              </a:rPr>
              <a:pPr/>
              <a:t>15</a:t>
            </a:fld>
            <a:endParaRPr lang="fi-FI">
              <a:solidFill>
                <a:srgbClr val="FFFFFF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 rot="16200000">
            <a:off x="667749" y="-93714"/>
            <a:ext cx="746076" cy="1324999"/>
            <a:chOff x="0" y="173113"/>
            <a:chExt cx="746076" cy="1065823"/>
          </a:xfrm>
        </p:grpSpPr>
        <p:sp>
          <p:nvSpPr>
            <p:cNvPr id="5" name="Chevron 4"/>
            <p:cNvSpPr/>
            <p:nvPr/>
          </p:nvSpPr>
          <p:spPr>
            <a:xfrm rot="5400000">
              <a:off x="-159874" y="332987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Chevron 4"/>
            <p:cNvSpPr/>
            <p:nvPr/>
          </p:nvSpPr>
          <p:spPr>
            <a:xfrm rot="5400000">
              <a:off x="1" y="645243"/>
              <a:ext cx="746076" cy="3197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Määrittele kohde ja tavoitteet</a:t>
              </a:r>
              <a:endParaRPr lang="fi-FI" sz="900" kern="1200" dirty="0"/>
            </a:p>
          </p:txBody>
        </p:sp>
      </p:grpSp>
      <p:grpSp>
        <p:nvGrpSpPr>
          <p:cNvPr id="7" name="Group 6"/>
          <p:cNvGrpSpPr/>
          <p:nvPr/>
        </p:nvGrpSpPr>
        <p:grpSpPr>
          <a:xfrm rot="16200000">
            <a:off x="1761584" y="-150581"/>
            <a:ext cx="746076" cy="1438733"/>
            <a:chOff x="1" y="1071266"/>
            <a:chExt cx="746076" cy="1065823"/>
          </a:xfrm>
        </p:grpSpPr>
        <p:sp>
          <p:nvSpPr>
            <p:cNvPr id="8" name="Chevron 7"/>
            <p:cNvSpPr/>
            <p:nvPr/>
          </p:nvSpPr>
          <p:spPr>
            <a:xfrm rot="5400000">
              <a:off x="-159873" y="1231140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Chevron 4"/>
            <p:cNvSpPr/>
            <p:nvPr/>
          </p:nvSpPr>
          <p:spPr>
            <a:xfrm rot="5400000">
              <a:off x="36198" y="1494440"/>
              <a:ext cx="673681" cy="3541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Tunnista toiminnan hyödyt ja tuotokset</a:t>
              </a:r>
              <a:endParaRPr lang="fi-FI" sz="900" kern="1200" dirty="0"/>
            </a:p>
          </p:txBody>
        </p:sp>
      </p:grpSp>
      <p:grpSp>
        <p:nvGrpSpPr>
          <p:cNvPr id="10" name="Group 9"/>
          <p:cNvGrpSpPr/>
          <p:nvPr/>
        </p:nvGrpSpPr>
        <p:grpSpPr>
          <a:xfrm rot="16200000">
            <a:off x="3853638" y="-89502"/>
            <a:ext cx="753184" cy="1309469"/>
            <a:chOff x="1" y="3145150"/>
            <a:chExt cx="746076" cy="1065823"/>
          </a:xfrm>
        </p:grpSpPr>
        <p:sp>
          <p:nvSpPr>
            <p:cNvPr id="11" name="Chevron 10"/>
            <p:cNvSpPr/>
            <p:nvPr/>
          </p:nvSpPr>
          <p:spPr>
            <a:xfrm rot="5400000">
              <a:off x="-159873" y="3305024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Chevron 4"/>
            <p:cNvSpPr/>
            <p:nvPr/>
          </p:nvSpPr>
          <p:spPr>
            <a:xfrm rot="5400000">
              <a:off x="1" y="3619450"/>
              <a:ext cx="746076" cy="3197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Täydennä arkkitehtuuri-kuvauksia</a:t>
              </a:r>
              <a:endParaRPr lang="fi-FI" sz="900" kern="1200" dirty="0"/>
            </a:p>
          </p:txBody>
        </p:sp>
      </p:grpSp>
      <p:grpSp>
        <p:nvGrpSpPr>
          <p:cNvPr id="13" name="Group 12"/>
          <p:cNvGrpSpPr/>
          <p:nvPr/>
        </p:nvGrpSpPr>
        <p:grpSpPr>
          <a:xfrm rot="16200000">
            <a:off x="4924846" y="-145491"/>
            <a:ext cx="746075" cy="1428553"/>
            <a:chOff x="1" y="4121817"/>
            <a:chExt cx="746076" cy="1065823"/>
          </a:xfrm>
        </p:grpSpPr>
        <p:sp>
          <p:nvSpPr>
            <p:cNvPr id="14" name="Chevron 13"/>
            <p:cNvSpPr/>
            <p:nvPr/>
          </p:nvSpPr>
          <p:spPr>
            <a:xfrm rot="5400000">
              <a:off x="-159873" y="4281691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Chevron 4"/>
            <p:cNvSpPr/>
            <p:nvPr/>
          </p:nvSpPr>
          <p:spPr>
            <a:xfrm rot="5400000">
              <a:off x="84213" y="4454951"/>
              <a:ext cx="577652" cy="47525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dirty="0" smtClean="0"/>
                <a:t>Suunnittele toimeenpano</a:t>
              </a:r>
              <a:r>
                <a:rPr lang="fi-FI" sz="900" kern="1200" dirty="0" smtClean="0"/>
                <a:t>,</a:t>
              </a:r>
            </a:p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katselmoi ja hyväksy</a:t>
              </a:r>
              <a:endParaRPr lang="fi-FI" sz="900" kern="1200" dirty="0"/>
            </a:p>
          </p:txBody>
        </p:sp>
      </p:grpSp>
      <p:grpSp>
        <p:nvGrpSpPr>
          <p:cNvPr id="16" name="Group 15"/>
          <p:cNvGrpSpPr/>
          <p:nvPr/>
        </p:nvGrpSpPr>
        <p:grpSpPr>
          <a:xfrm rot="16200000">
            <a:off x="2842416" y="-79285"/>
            <a:ext cx="746077" cy="1296144"/>
            <a:chOff x="1" y="2209668"/>
            <a:chExt cx="746076" cy="1065823"/>
          </a:xfrm>
          <a:solidFill>
            <a:srgbClr val="00B0F0"/>
          </a:solidFill>
        </p:grpSpPr>
        <p:sp>
          <p:nvSpPr>
            <p:cNvPr id="17" name="Chevron 16"/>
            <p:cNvSpPr/>
            <p:nvPr/>
          </p:nvSpPr>
          <p:spPr>
            <a:xfrm rot="5400000">
              <a:off x="-159873" y="2369542"/>
              <a:ext cx="1065823" cy="746076"/>
            </a:xfrm>
            <a:prstGeom prst="chevron">
              <a:avLst/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Chevron 4"/>
            <p:cNvSpPr/>
            <p:nvPr/>
          </p:nvSpPr>
          <p:spPr>
            <a:xfrm rot="5400000">
              <a:off x="102386" y="2556031"/>
              <a:ext cx="541305" cy="44070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dirty="0" smtClean="0"/>
                <a:t>Suunnittele ja k</a:t>
              </a:r>
              <a:r>
                <a:rPr lang="fi-FI" sz="900" kern="1200" dirty="0" smtClean="0"/>
                <a:t>uvaa viite-arkkitehtuuri </a:t>
              </a:r>
              <a:endParaRPr lang="fi-FI" sz="900" kern="1200" dirty="0"/>
            </a:p>
          </p:txBody>
        </p:sp>
      </p:grpSp>
      <p:sp>
        <p:nvSpPr>
          <p:cNvPr id="21" name="Oval 20"/>
          <p:cNvSpPr/>
          <p:nvPr/>
        </p:nvSpPr>
        <p:spPr bwMode="auto">
          <a:xfrm>
            <a:off x="66939" y="333798"/>
            <a:ext cx="472613" cy="472613"/>
          </a:xfrm>
          <a:prstGeom prst="ellipse">
            <a:avLst/>
          </a:prstGeom>
          <a:solidFill>
            <a:srgbClr val="527E42"/>
          </a:solidFill>
          <a:ln w="31750">
            <a:solidFill>
              <a:schemeClr val="bg1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95250" h="63500" prst="softRound"/>
          </a:sp3d>
          <a:extLst/>
        </p:spPr>
        <p:txBody>
          <a:bodyPr wrap="none" rtlCol="0" anchor="ctr"/>
          <a:lstStyle/>
          <a:p>
            <a:pPr algn="ctr"/>
            <a:r>
              <a:rPr lang="fi-FI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04647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19"/>
          <p:cNvSpPr>
            <a:spLocks noGrp="1"/>
          </p:cNvSpPr>
          <p:nvPr>
            <p:ph idx="1"/>
          </p:nvPr>
        </p:nvSpPr>
        <p:spPr>
          <a:xfrm>
            <a:off x="596900" y="1067113"/>
            <a:ext cx="7953375" cy="5170199"/>
          </a:xfrm>
        </p:spPr>
        <p:txBody>
          <a:bodyPr/>
          <a:lstStyle/>
          <a:p>
            <a:pPr marL="0" lvl="0" indent="0">
              <a:buNone/>
            </a:pPr>
            <a:r>
              <a:rPr lang="fi-FI" dirty="0" smtClean="0"/>
              <a:t>5. Mieti </a:t>
            </a:r>
            <a:r>
              <a:rPr lang="fi-FI" dirty="0"/>
              <a:t>jo tässä vaiheessa alustavasti mitä </a:t>
            </a:r>
            <a:r>
              <a:rPr lang="fi-FI" dirty="0" err="1"/>
              <a:t>yhteentoimivuuteen</a:t>
            </a:r>
            <a:r>
              <a:rPr lang="fi-FI" dirty="0"/>
              <a:t> liittyviä vaatimuksia viitearkkitehtuuri tuo mukanaan. Huomioi eri näkökulmat:</a:t>
            </a:r>
          </a:p>
          <a:p>
            <a:pPr lvl="1"/>
            <a:r>
              <a:rPr lang="fi-FI" dirty="0"/>
              <a:t>yleiset ja periaatteelliset vaatimukset </a:t>
            </a:r>
          </a:p>
          <a:p>
            <a:pPr lvl="1"/>
            <a:r>
              <a:rPr lang="fi-FI" dirty="0"/>
              <a:t>toimintaa koskevat vaatimukset</a:t>
            </a:r>
          </a:p>
          <a:p>
            <a:pPr lvl="1"/>
            <a:r>
              <a:rPr lang="fi-FI" dirty="0"/>
              <a:t>käsitteistöä ja tietoa koskevat vaatimukset</a:t>
            </a:r>
          </a:p>
          <a:p>
            <a:pPr lvl="1"/>
            <a:r>
              <a:rPr lang="fi-FI" dirty="0"/>
              <a:t>tietojärjestelmiä ja tietojärjestelmäpalveluita koskevat vaatimukset </a:t>
            </a:r>
          </a:p>
          <a:p>
            <a:pPr lvl="1"/>
            <a:r>
              <a:rPr lang="fi-FI" dirty="0"/>
              <a:t>tekniset vaatimukset </a:t>
            </a:r>
          </a:p>
          <a:p>
            <a:pPr lvl="1"/>
            <a:r>
              <a:rPr lang="fi-FI" dirty="0"/>
              <a:t>tietoturvaa ja tietosuojaa koskevat vaatimukset.</a:t>
            </a:r>
          </a:p>
          <a:p>
            <a:pPr marL="350838" lvl="1" indent="0">
              <a:buNone/>
            </a:pPr>
            <a:r>
              <a:rPr lang="fi-FI" dirty="0"/>
              <a:t>-&gt; Kuvaa Viitearkkitehtuurin vaatimukset -lomakkeeseen</a:t>
            </a:r>
            <a:r>
              <a:rPr lang="fi-FI" dirty="0" smtClean="0"/>
              <a:t>. </a:t>
            </a:r>
            <a:endParaRPr lang="fi-FI" dirty="0"/>
          </a:p>
          <a:p>
            <a:pPr marL="0" lvl="0" indent="0">
              <a:buNone/>
            </a:pPr>
            <a:endParaRPr lang="fi-FI" dirty="0" smtClean="0"/>
          </a:p>
          <a:p>
            <a:pPr marL="0" lvl="0" indent="0">
              <a:buNone/>
            </a:pPr>
            <a:r>
              <a:rPr lang="fi-FI" dirty="0" smtClean="0"/>
              <a:t>6. Suunnittele </a:t>
            </a:r>
            <a:r>
              <a:rPr lang="fi-FI" dirty="0"/>
              <a:t>jo alustavasti viitearkkitehtuurin </a:t>
            </a:r>
            <a:r>
              <a:rPr lang="fi-FI" dirty="0" err="1"/>
              <a:t>yhteentoimivuuden</a:t>
            </a:r>
            <a:r>
              <a:rPr lang="fi-FI" dirty="0"/>
              <a:t> arvioinnin eri tekijöitä.</a:t>
            </a:r>
          </a:p>
          <a:p>
            <a:pPr marL="350838" lvl="1" indent="0">
              <a:buNone/>
            </a:pPr>
            <a:r>
              <a:rPr lang="fi-FI" dirty="0" smtClean="0"/>
              <a:t>-&gt;</a:t>
            </a:r>
            <a:r>
              <a:rPr lang="fi-FI" dirty="0"/>
              <a:t>Kuvaa Viitearkkitehtuurin </a:t>
            </a:r>
            <a:r>
              <a:rPr lang="fi-FI" dirty="0" err="1"/>
              <a:t>yhteentoimivuuden</a:t>
            </a:r>
            <a:r>
              <a:rPr lang="fi-FI" dirty="0"/>
              <a:t> arviointi -lomakkeeseen.</a:t>
            </a:r>
          </a:p>
          <a:p>
            <a:endParaRPr lang="fi-FI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BA44B-04FD-4EED-801C-1C0486E26EE8}" type="slidenum">
              <a:rPr lang="fi-FI" smtClean="0">
                <a:solidFill>
                  <a:srgbClr val="FFFFFF"/>
                </a:solidFill>
              </a:rPr>
              <a:pPr/>
              <a:t>16</a:t>
            </a:fld>
            <a:endParaRPr lang="fi-FI">
              <a:solidFill>
                <a:srgbClr val="FFFFFF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 rot="16200000">
            <a:off x="667749" y="-93714"/>
            <a:ext cx="746076" cy="1324999"/>
            <a:chOff x="0" y="173113"/>
            <a:chExt cx="746076" cy="1065823"/>
          </a:xfrm>
        </p:grpSpPr>
        <p:sp>
          <p:nvSpPr>
            <p:cNvPr id="5" name="Chevron 4"/>
            <p:cNvSpPr/>
            <p:nvPr/>
          </p:nvSpPr>
          <p:spPr>
            <a:xfrm rot="5400000">
              <a:off x="-159874" y="332987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Chevron 4"/>
            <p:cNvSpPr/>
            <p:nvPr/>
          </p:nvSpPr>
          <p:spPr>
            <a:xfrm rot="5400000">
              <a:off x="1" y="645243"/>
              <a:ext cx="746076" cy="3197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Määrittele kohde ja tavoitteet</a:t>
              </a:r>
              <a:endParaRPr lang="fi-FI" sz="900" kern="1200" dirty="0"/>
            </a:p>
          </p:txBody>
        </p:sp>
      </p:grpSp>
      <p:grpSp>
        <p:nvGrpSpPr>
          <p:cNvPr id="7" name="Group 6"/>
          <p:cNvGrpSpPr/>
          <p:nvPr/>
        </p:nvGrpSpPr>
        <p:grpSpPr>
          <a:xfrm rot="16200000">
            <a:off x="1761584" y="-150581"/>
            <a:ext cx="746076" cy="1438733"/>
            <a:chOff x="1" y="1071266"/>
            <a:chExt cx="746076" cy="1065823"/>
          </a:xfrm>
        </p:grpSpPr>
        <p:sp>
          <p:nvSpPr>
            <p:cNvPr id="8" name="Chevron 7"/>
            <p:cNvSpPr/>
            <p:nvPr/>
          </p:nvSpPr>
          <p:spPr>
            <a:xfrm rot="5400000">
              <a:off x="-159873" y="1231140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Chevron 4"/>
            <p:cNvSpPr/>
            <p:nvPr/>
          </p:nvSpPr>
          <p:spPr>
            <a:xfrm rot="5400000">
              <a:off x="36198" y="1494440"/>
              <a:ext cx="673681" cy="3541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Tunnista toiminnan hyödyt ja tuotokset</a:t>
              </a:r>
              <a:endParaRPr lang="fi-FI" sz="900" kern="1200" dirty="0"/>
            </a:p>
          </p:txBody>
        </p:sp>
      </p:grpSp>
      <p:grpSp>
        <p:nvGrpSpPr>
          <p:cNvPr id="10" name="Group 9"/>
          <p:cNvGrpSpPr/>
          <p:nvPr/>
        </p:nvGrpSpPr>
        <p:grpSpPr>
          <a:xfrm rot="16200000">
            <a:off x="3853638" y="-89502"/>
            <a:ext cx="753184" cy="1309469"/>
            <a:chOff x="1" y="3145150"/>
            <a:chExt cx="746076" cy="1065823"/>
          </a:xfrm>
        </p:grpSpPr>
        <p:sp>
          <p:nvSpPr>
            <p:cNvPr id="11" name="Chevron 10"/>
            <p:cNvSpPr/>
            <p:nvPr/>
          </p:nvSpPr>
          <p:spPr>
            <a:xfrm rot="5400000">
              <a:off x="-159873" y="3305024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Chevron 4"/>
            <p:cNvSpPr/>
            <p:nvPr/>
          </p:nvSpPr>
          <p:spPr>
            <a:xfrm rot="5400000">
              <a:off x="1" y="3619450"/>
              <a:ext cx="746076" cy="3197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Täydennä arkkitehtuuri-kuvauksia</a:t>
              </a:r>
              <a:endParaRPr lang="fi-FI" sz="900" kern="1200" dirty="0"/>
            </a:p>
          </p:txBody>
        </p:sp>
      </p:grpSp>
      <p:grpSp>
        <p:nvGrpSpPr>
          <p:cNvPr id="13" name="Group 12"/>
          <p:cNvGrpSpPr/>
          <p:nvPr/>
        </p:nvGrpSpPr>
        <p:grpSpPr>
          <a:xfrm rot="16200000">
            <a:off x="4924846" y="-145491"/>
            <a:ext cx="746075" cy="1428553"/>
            <a:chOff x="1" y="4121817"/>
            <a:chExt cx="746076" cy="1065823"/>
          </a:xfrm>
        </p:grpSpPr>
        <p:sp>
          <p:nvSpPr>
            <p:cNvPr id="14" name="Chevron 13"/>
            <p:cNvSpPr/>
            <p:nvPr/>
          </p:nvSpPr>
          <p:spPr>
            <a:xfrm rot="5400000">
              <a:off x="-159873" y="4281691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Chevron 4"/>
            <p:cNvSpPr/>
            <p:nvPr/>
          </p:nvSpPr>
          <p:spPr>
            <a:xfrm rot="5400000">
              <a:off x="84213" y="4454951"/>
              <a:ext cx="577652" cy="47525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dirty="0" smtClean="0"/>
                <a:t>Suunnittele toimeenpano</a:t>
              </a:r>
              <a:r>
                <a:rPr lang="fi-FI" sz="900" kern="1200" dirty="0" smtClean="0"/>
                <a:t>,</a:t>
              </a:r>
            </a:p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katselmoi ja hyväksy</a:t>
              </a:r>
              <a:endParaRPr lang="fi-FI" sz="900" kern="1200" dirty="0"/>
            </a:p>
          </p:txBody>
        </p:sp>
      </p:grpSp>
      <p:grpSp>
        <p:nvGrpSpPr>
          <p:cNvPr id="16" name="Group 15"/>
          <p:cNvGrpSpPr/>
          <p:nvPr/>
        </p:nvGrpSpPr>
        <p:grpSpPr>
          <a:xfrm rot="16200000">
            <a:off x="2842416" y="-79285"/>
            <a:ext cx="746077" cy="1296144"/>
            <a:chOff x="1" y="2209668"/>
            <a:chExt cx="746076" cy="1065823"/>
          </a:xfrm>
          <a:solidFill>
            <a:srgbClr val="00B0F0"/>
          </a:solidFill>
        </p:grpSpPr>
        <p:sp>
          <p:nvSpPr>
            <p:cNvPr id="17" name="Chevron 16"/>
            <p:cNvSpPr/>
            <p:nvPr/>
          </p:nvSpPr>
          <p:spPr>
            <a:xfrm rot="5400000">
              <a:off x="-159873" y="2369542"/>
              <a:ext cx="1065823" cy="746076"/>
            </a:xfrm>
            <a:prstGeom prst="chevron">
              <a:avLst/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Chevron 4"/>
            <p:cNvSpPr/>
            <p:nvPr/>
          </p:nvSpPr>
          <p:spPr>
            <a:xfrm rot="5400000">
              <a:off x="102386" y="2556031"/>
              <a:ext cx="541305" cy="44070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dirty="0" smtClean="0"/>
                <a:t>Suunnittele ja k</a:t>
              </a:r>
              <a:r>
                <a:rPr lang="fi-FI" sz="900" kern="1200" dirty="0" smtClean="0"/>
                <a:t>uvaa viite-arkkitehtuuri </a:t>
              </a:r>
              <a:endParaRPr lang="fi-FI" sz="900" kern="1200" dirty="0"/>
            </a:p>
          </p:txBody>
        </p:sp>
      </p:grpSp>
      <p:sp>
        <p:nvSpPr>
          <p:cNvPr id="21" name="Oval 20"/>
          <p:cNvSpPr/>
          <p:nvPr/>
        </p:nvSpPr>
        <p:spPr bwMode="auto">
          <a:xfrm>
            <a:off x="66939" y="333798"/>
            <a:ext cx="472613" cy="472613"/>
          </a:xfrm>
          <a:prstGeom prst="ellipse">
            <a:avLst/>
          </a:prstGeom>
          <a:solidFill>
            <a:srgbClr val="527E42"/>
          </a:solidFill>
          <a:ln w="31750">
            <a:solidFill>
              <a:schemeClr val="bg1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95250" h="63500" prst="softRound"/>
          </a:sp3d>
          <a:extLst/>
        </p:spPr>
        <p:txBody>
          <a:bodyPr wrap="none" rtlCol="0" anchor="ctr"/>
          <a:lstStyle/>
          <a:p>
            <a:pPr algn="ctr"/>
            <a:r>
              <a:rPr lang="fi-FI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66883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19"/>
          <p:cNvSpPr>
            <a:spLocks noGrp="1"/>
          </p:cNvSpPr>
          <p:nvPr>
            <p:ph idx="1"/>
          </p:nvPr>
        </p:nvSpPr>
        <p:spPr>
          <a:xfrm>
            <a:off x="596900" y="1067113"/>
            <a:ext cx="7953375" cy="5170199"/>
          </a:xfrm>
        </p:spPr>
        <p:txBody>
          <a:bodyPr/>
          <a:lstStyle/>
          <a:p>
            <a:pPr marL="0" lvl="0" indent="0">
              <a:buNone/>
            </a:pPr>
            <a:r>
              <a:rPr lang="fi-FI" dirty="0" smtClean="0"/>
              <a:t>7. Ensimmäisessä </a:t>
            </a:r>
            <a:r>
              <a:rPr lang="fi-FI" dirty="0" err="1"/>
              <a:t>iteraatiossa</a:t>
            </a:r>
            <a:r>
              <a:rPr lang="fi-FI" dirty="0"/>
              <a:t> tulisi käydä ilmi mitä viitearkkitehtuurilla tavoitellaan ja mitä siinä tullaan </a:t>
            </a:r>
            <a:r>
              <a:rPr lang="fi-FI" dirty="0" smtClean="0"/>
              <a:t>kuvaamaan.</a:t>
            </a:r>
            <a:endParaRPr lang="fi-FI" dirty="0"/>
          </a:p>
          <a:p>
            <a:pPr lvl="1"/>
            <a:r>
              <a:rPr lang="fi-FI" dirty="0"/>
              <a:t>dokumentaation rakenne (otsikko + lyhyt kuvaus mitä sisältää)</a:t>
            </a:r>
          </a:p>
          <a:p>
            <a:pPr lvl="1"/>
            <a:r>
              <a:rPr lang="fi-FI" dirty="0"/>
              <a:t>kuvattavat osa-kuvaukset (otsikko + lyhyt kuvaus mitä sisältää</a:t>
            </a:r>
            <a:r>
              <a:rPr lang="fi-FI" dirty="0" smtClean="0"/>
              <a:t>)</a:t>
            </a:r>
          </a:p>
          <a:p>
            <a:pPr marL="0" indent="0">
              <a:buNone/>
            </a:pPr>
            <a:r>
              <a:rPr lang="fi-FI" sz="1800" dirty="0" smtClean="0"/>
              <a:t>       -&gt;Kuvaa </a:t>
            </a:r>
            <a:r>
              <a:rPr lang="fi-FI" sz="1800" dirty="0"/>
              <a:t>Viitearkkitehtuurin </a:t>
            </a:r>
            <a:r>
              <a:rPr lang="fi-FI" sz="1800" dirty="0" smtClean="0"/>
              <a:t>kuvaus </a:t>
            </a:r>
            <a:r>
              <a:rPr lang="fi-FI" sz="1800" dirty="0"/>
              <a:t>-dokumenttiin ja </a:t>
            </a:r>
            <a:r>
              <a:rPr lang="fi-FI" sz="1800" dirty="0" smtClean="0"/>
              <a:t>KA-  </a:t>
            </a:r>
          </a:p>
          <a:p>
            <a:pPr marL="0" indent="0">
              <a:buNone/>
            </a:pPr>
            <a:r>
              <a:rPr lang="fi-FI" sz="1800" dirty="0"/>
              <a:t> </a:t>
            </a:r>
            <a:r>
              <a:rPr lang="fi-FI" sz="1800" dirty="0" smtClean="0"/>
              <a:t>         taulukkoon</a:t>
            </a:r>
            <a:r>
              <a:rPr lang="fi-FI" sz="1800" dirty="0"/>
              <a:t>.</a:t>
            </a:r>
          </a:p>
          <a:p>
            <a:pPr marL="449263" lvl="1" indent="0">
              <a:buNone/>
            </a:pPr>
            <a:endParaRPr lang="fi-FI" dirty="0"/>
          </a:p>
          <a:p>
            <a:pPr marL="0" lvl="0" indent="0">
              <a:buNone/>
            </a:pPr>
            <a:r>
              <a:rPr lang="fi-FI" dirty="0" smtClean="0"/>
              <a:t>8. Hae </a:t>
            </a:r>
            <a:r>
              <a:rPr lang="fi-FI" dirty="0"/>
              <a:t>palautetta kuvauksiin eri viite- ja sidosryhmiltä. Voit tarvittaessa kohdentaa palautteen hakua koskemaan eri viiteryhmiä eri </a:t>
            </a:r>
            <a:r>
              <a:rPr lang="fi-FI" dirty="0" err="1"/>
              <a:t>iteraatioissa</a:t>
            </a:r>
            <a:r>
              <a:rPr lang="fi-FI" dirty="0"/>
              <a:t>.</a:t>
            </a:r>
          </a:p>
          <a:p>
            <a:pPr lvl="1"/>
            <a:r>
              <a:rPr lang="fi-FI" dirty="0"/>
              <a:t>Ainakin joidenkin </a:t>
            </a:r>
            <a:r>
              <a:rPr lang="fi-FI" dirty="0" err="1"/>
              <a:t>iteraatioiden</a:t>
            </a:r>
            <a:r>
              <a:rPr lang="fi-FI" dirty="0"/>
              <a:t> jälkeen viitearkkitehtuuridokumentaatio olisi hyvä julkaista esimerkiksi avoimessa portaalissa laajemman palautepohjan saamiseksi.</a:t>
            </a:r>
          </a:p>
          <a:p>
            <a:endParaRPr lang="fi-FI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BA44B-04FD-4EED-801C-1C0486E26EE8}" type="slidenum">
              <a:rPr lang="fi-FI" smtClean="0">
                <a:solidFill>
                  <a:srgbClr val="FFFFFF"/>
                </a:solidFill>
              </a:rPr>
              <a:pPr/>
              <a:t>17</a:t>
            </a:fld>
            <a:endParaRPr lang="fi-FI">
              <a:solidFill>
                <a:srgbClr val="FFFFFF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 rot="16200000">
            <a:off x="667749" y="-93714"/>
            <a:ext cx="746076" cy="1324999"/>
            <a:chOff x="0" y="173113"/>
            <a:chExt cx="746076" cy="1065823"/>
          </a:xfrm>
        </p:grpSpPr>
        <p:sp>
          <p:nvSpPr>
            <p:cNvPr id="5" name="Chevron 4"/>
            <p:cNvSpPr/>
            <p:nvPr/>
          </p:nvSpPr>
          <p:spPr>
            <a:xfrm rot="5400000">
              <a:off x="-159874" y="332987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Chevron 4"/>
            <p:cNvSpPr/>
            <p:nvPr/>
          </p:nvSpPr>
          <p:spPr>
            <a:xfrm rot="5400000">
              <a:off x="1" y="645243"/>
              <a:ext cx="746076" cy="3197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Määrittele kohde ja tavoitteet</a:t>
              </a:r>
              <a:endParaRPr lang="fi-FI" sz="900" kern="1200" dirty="0"/>
            </a:p>
          </p:txBody>
        </p:sp>
      </p:grpSp>
      <p:grpSp>
        <p:nvGrpSpPr>
          <p:cNvPr id="7" name="Group 6"/>
          <p:cNvGrpSpPr/>
          <p:nvPr/>
        </p:nvGrpSpPr>
        <p:grpSpPr>
          <a:xfrm rot="16200000">
            <a:off x="1761584" y="-150581"/>
            <a:ext cx="746076" cy="1438733"/>
            <a:chOff x="1" y="1071266"/>
            <a:chExt cx="746076" cy="1065823"/>
          </a:xfrm>
        </p:grpSpPr>
        <p:sp>
          <p:nvSpPr>
            <p:cNvPr id="8" name="Chevron 7"/>
            <p:cNvSpPr/>
            <p:nvPr/>
          </p:nvSpPr>
          <p:spPr>
            <a:xfrm rot="5400000">
              <a:off x="-159873" y="1231140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Chevron 4"/>
            <p:cNvSpPr/>
            <p:nvPr/>
          </p:nvSpPr>
          <p:spPr>
            <a:xfrm rot="5400000">
              <a:off x="36198" y="1494440"/>
              <a:ext cx="673681" cy="3541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Tunnista toiminnan hyödyt ja tuotokset</a:t>
              </a:r>
              <a:endParaRPr lang="fi-FI" sz="900" kern="1200" dirty="0"/>
            </a:p>
          </p:txBody>
        </p:sp>
      </p:grpSp>
      <p:grpSp>
        <p:nvGrpSpPr>
          <p:cNvPr id="10" name="Group 9"/>
          <p:cNvGrpSpPr/>
          <p:nvPr/>
        </p:nvGrpSpPr>
        <p:grpSpPr>
          <a:xfrm rot="16200000">
            <a:off x="3853638" y="-89502"/>
            <a:ext cx="753184" cy="1309469"/>
            <a:chOff x="1" y="3145150"/>
            <a:chExt cx="746076" cy="1065823"/>
          </a:xfrm>
        </p:grpSpPr>
        <p:sp>
          <p:nvSpPr>
            <p:cNvPr id="11" name="Chevron 10"/>
            <p:cNvSpPr/>
            <p:nvPr/>
          </p:nvSpPr>
          <p:spPr>
            <a:xfrm rot="5400000">
              <a:off x="-159873" y="3305024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Chevron 4"/>
            <p:cNvSpPr/>
            <p:nvPr/>
          </p:nvSpPr>
          <p:spPr>
            <a:xfrm rot="5400000">
              <a:off x="1" y="3619450"/>
              <a:ext cx="746076" cy="3197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Täydennä arkkitehtuuri-kuvauksia</a:t>
              </a:r>
              <a:endParaRPr lang="fi-FI" sz="900" kern="1200" dirty="0"/>
            </a:p>
          </p:txBody>
        </p:sp>
      </p:grpSp>
      <p:grpSp>
        <p:nvGrpSpPr>
          <p:cNvPr id="13" name="Group 12"/>
          <p:cNvGrpSpPr/>
          <p:nvPr/>
        </p:nvGrpSpPr>
        <p:grpSpPr>
          <a:xfrm rot="16200000">
            <a:off x="4924846" y="-145491"/>
            <a:ext cx="746075" cy="1428553"/>
            <a:chOff x="1" y="4121817"/>
            <a:chExt cx="746076" cy="1065823"/>
          </a:xfrm>
        </p:grpSpPr>
        <p:sp>
          <p:nvSpPr>
            <p:cNvPr id="14" name="Chevron 13"/>
            <p:cNvSpPr/>
            <p:nvPr/>
          </p:nvSpPr>
          <p:spPr>
            <a:xfrm rot="5400000">
              <a:off x="-159873" y="4281691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Chevron 4"/>
            <p:cNvSpPr/>
            <p:nvPr/>
          </p:nvSpPr>
          <p:spPr>
            <a:xfrm rot="5400000">
              <a:off x="84213" y="4454951"/>
              <a:ext cx="577652" cy="47525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dirty="0" smtClean="0"/>
                <a:t>Suunnittele toimeenpano</a:t>
              </a:r>
              <a:r>
                <a:rPr lang="fi-FI" sz="900" kern="1200" dirty="0" smtClean="0"/>
                <a:t>,</a:t>
              </a:r>
            </a:p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katselmoi ja hyväksy</a:t>
              </a:r>
              <a:endParaRPr lang="fi-FI" sz="900" kern="1200" dirty="0"/>
            </a:p>
          </p:txBody>
        </p:sp>
      </p:grpSp>
      <p:grpSp>
        <p:nvGrpSpPr>
          <p:cNvPr id="16" name="Group 15"/>
          <p:cNvGrpSpPr/>
          <p:nvPr/>
        </p:nvGrpSpPr>
        <p:grpSpPr>
          <a:xfrm rot="16200000">
            <a:off x="2842416" y="-79285"/>
            <a:ext cx="746077" cy="1296144"/>
            <a:chOff x="1" y="2209668"/>
            <a:chExt cx="746076" cy="1065823"/>
          </a:xfrm>
          <a:solidFill>
            <a:srgbClr val="00B0F0"/>
          </a:solidFill>
        </p:grpSpPr>
        <p:sp>
          <p:nvSpPr>
            <p:cNvPr id="17" name="Chevron 16"/>
            <p:cNvSpPr/>
            <p:nvPr/>
          </p:nvSpPr>
          <p:spPr>
            <a:xfrm rot="5400000">
              <a:off x="-159873" y="2369542"/>
              <a:ext cx="1065823" cy="746076"/>
            </a:xfrm>
            <a:prstGeom prst="chevron">
              <a:avLst/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Chevron 4"/>
            <p:cNvSpPr/>
            <p:nvPr/>
          </p:nvSpPr>
          <p:spPr>
            <a:xfrm rot="5400000">
              <a:off x="102386" y="2556031"/>
              <a:ext cx="541305" cy="44070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dirty="0" smtClean="0"/>
                <a:t>Suunnittele ja k</a:t>
              </a:r>
              <a:r>
                <a:rPr lang="fi-FI" sz="900" kern="1200" dirty="0" smtClean="0"/>
                <a:t>uvaa viite-arkkitehtuuri </a:t>
              </a:r>
              <a:endParaRPr lang="fi-FI" sz="900" kern="1200" dirty="0"/>
            </a:p>
          </p:txBody>
        </p:sp>
      </p:grpSp>
      <p:sp>
        <p:nvSpPr>
          <p:cNvPr id="21" name="Oval 20"/>
          <p:cNvSpPr/>
          <p:nvPr/>
        </p:nvSpPr>
        <p:spPr bwMode="auto">
          <a:xfrm>
            <a:off x="66939" y="333798"/>
            <a:ext cx="472613" cy="472613"/>
          </a:xfrm>
          <a:prstGeom prst="ellipse">
            <a:avLst/>
          </a:prstGeom>
          <a:solidFill>
            <a:srgbClr val="527E42"/>
          </a:solidFill>
          <a:ln w="31750">
            <a:solidFill>
              <a:schemeClr val="bg1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95250" h="63500" prst="softRound"/>
          </a:sp3d>
          <a:extLst/>
        </p:spPr>
        <p:txBody>
          <a:bodyPr wrap="none" rtlCol="0" anchor="ctr"/>
          <a:lstStyle/>
          <a:p>
            <a:pPr algn="ctr"/>
            <a:r>
              <a:rPr lang="fi-FI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225583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523944"/>
            <a:ext cx="9144000" cy="1008063"/>
          </a:xfrm>
          <a:solidFill>
            <a:srgbClr val="1C3E82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fi-FI" sz="2400" dirty="0" smtClean="0">
                <a:ea typeface="ＭＳ Ｐゴシック" pitchFamily="34" charset="-128"/>
              </a:rPr>
              <a:t>Täydennä arkkitehtuurikuvauksia</a:t>
            </a:r>
          </a:p>
        </p:txBody>
      </p:sp>
      <p:sp>
        <p:nvSpPr>
          <p:cNvPr id="4" name="Oval 3"/>
          <p:cNvSpPr/>
          <p:nvPr/>
        </p:nvSpPr>
        <p:spPr bwMode="auto">
          <a:xfrm>
            <a:off x="1547664" y="2780928"/>
            <a:ext cx="472613" cy="472613"/>
          </a:xfrm>
          <a:prstGeom prst="ellipse">
            <a:avLst/>
          </a:prstGeom>
          <a:solidFill>
            <a:srgbClr val="527E42"/>
          </a:solidFill>
          <a:ln w="31750">
            <a:solidFill>
              <a:schemeClr val="bg1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95250" h="63500" prst="softRound"/>
          </a:sp3d>
          <a:extLst/>
        </p:spPr>
        <p:txBody>
          <a:bodyPr wrap="none" rtlCol="0" anchor="ctr"/>
          <a:lstStyle/>
          <a:p>
            <a:pPr algn="ctr"/>
            <a:r>
              <a:rPr lang="fi-FI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408988" y="6372225"/>
            <a:ext cx="482600" cy="212725"/>
          </a:xfrm>
        </p:spPr>
        <p:txBody>
          <a:bodyPr/>
          <a:lstStyle/>
          <a:p>
            <a:fld id="{940BA44B-04FD-4EED-801C-1C0486E26EE8}" type="slidenum">
              <a:rPr lang="fi-FI" smtClean="0">
                <a:solidFill>
                  <a:srgbClr val="FFFFFF"/>
                </a:solidFill>
              </a:rPr>
              <a:pPr/>
              <a:t>30</a:t>
            </a:fld>
            <a:endParaRPr lang="fi-FI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300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1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fi-FI" dirty="0" smtClean="0"/>
              <a:t>1. Täydennä </a:t>
            </a:r>
            <a:r>
              <a:rPr lang="fi-FI" dirty="0"/>
              <a:t>viitearkkitehtuurikuvauksia saatujen kommenttien perusteella.</a:t>
            </a:r>
          </a:p>
          <a:p>
            <a:pPr marL="0" indent="0">
              <a:buNone/>
            </a:pPr>
            <a:r>
              <a:rPr lang="fi-FI" sz="1800" dirty="0" smtClean="0"/>
              <a:t>     -&gt; Kuvaa </a:t>
            </a:r>
            <a:r>
              <a:rPr lang="fi-FI" sz="1800" dirty="0"/>
              <a:t>Viitearkkitehtuurin </a:t>
            </a:r>
            <a:r>
              <a:rPr lang="fi-FI" sz="1800" dirty="0" smtClean="0"/>
              <a:t>kuvaus -dokumenttiin </a:t>
            </a:r>
            <a:r>
              <a:rPr lang="fi-FI" sz="1800" dirty="0"/>
              <a:t>ja </a:t>
            </a:r>
            <a:r>
              <a:rPr lang="fi-FI" sz="1800" dirty="0" err="1" smtClean="0"/>
              <a:t>KA-taulukkoon</a:t>
            </a:r>
            <a:r>
              <a:rPr lang="fi-FI" sz="1800" dirty="0" smtClean="0"/>
              <a:t>.</a:t>
            </a:r>
            <a:endParaRPr lang="fi-FI" dirty="0" smtClean="0"/>
          </a:p>
          <a:p>
            <a:pPr marL="0" lvl="0" indent="0">
              <a:buNone/>
            </a:pPr>
            <a:endParaRPr lang="fi-FI" sz="1800" dirty="0" smtClean="0"/>
          </a:p>
          <a:p>
            <a:pPr marL="0" lvl="0" indent="0">
              <a:buNone/>
            </a:pPr>
            <a:r>
              <a:rPr lang="fi-FI" sz="1800" dirty="0" smtClean="0"/>
              <a:t>2. </a:t>
            </a:r>
            <a:r>
              <a:rPr lang="fi-FI" dirty="0"/>
              <a:t>Suunnittele ja laadi puuttuvat viitearkkitehtuurin osat. </a:t>
            </a:r>
          </a:p>
          <a:p>
            <a:pPr lvl="1"/>
            <a:r>
              <a:rPr lang="fi-FI" dirty="0"/>
              <a:t>Varmista viitearkkitehtuurin ymmärrettävyys kuvaamalla sen sisältöä myös visuaalisesti, vähintään yhdellä ”Big Picture”-kuvalla. Tässä viitearkkitehtuurin ydintä selventävässä visualisoinnissa olisi hyvä käydä ilmi mistä viitearkkitehtuuri koostuu, mitä siinä tehdään ja tavoitellaan ja mitä toimijoita siinä on (järjestelmät, roolit, asiakokonaisuudet </a:t>
            </a:r>
            <a:r>
              <a:rPr lang="fi-FI" dirty="0" err="1"/>
              <a:t>jne</a:t>
            </a:r>
            <a:r>
              <a:rPr lang="fi-FI" dirty="0"/>
              <a:t>). Näitä visualisointeja kannattaa hyödyntää Viitearkkitehtuurin yhteenvedossa ja yhteenvetokuvassa.</a:t>
            </a:r>
          </a:p>
          <a:p>
            <a:pPr lvl="1"/>
            <a:r>
              <a:rPr lang="fi-FI" dirty="0"/>
              <a:t>Kun viitearkkitehtuurin sisältö ja laajuus ovat tiedossa, esittele viitearkkitehtuuria sen omistajalle.</a:t>
            </a:r>
          </a:p>
          <a:p>
            <a:pPr marL="350838" lvl="1" indent="0">
              <a:buNone/>
            </a:pPr>
            <a:r>
              <a:rPr lang="fi-FI" dirty="0"/>
              <a:t>-&gt;Kuvaa Viitearkkitehtuurin kuvaus -dokumenttiin ja </a:t>
            </a:r>
            <a:r>
              <a:rPr lang="fi-FI" dirty="0" err="1"/>
              <a:t>KA-taulukkoon</a:t>
            </a:r>
            <a:r>
              <a:rPr lang="fi-FI" dirty="0"/>
              <a:t>.</a:t>
            </a:r>
          </a:p>
          <a:p>
            <a:pPr marL="0" lvl="0" indent="0">
              <a:buNone/>
            </a:pPr>
            <a:endParaRPr lang="fi-FI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BA44B-04FD-4EED-801C-1C0486E26EE8}" type="slidenum">
              <a:rPr lang="fi-FI" smtClean="0">
                <a:solidFill>
                  <a:srgbClr val="FFFFFF"/>
                </a:solidFill>
              </a:rPr>
              <a:pPr/>
              <a:t>19</a:t>
            </a:fld>
            <a:endParaRPr lang="fi-FI">
              <a:solidFill>
                <a:srgbClr val="FFFFFF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 rot="16200000">
            <a:off x="739757" y="-172829"/>
            <a:ext cx="746076" cy="1324999"/>
            <a:chOff x="0" y="173113"/>
            <a:chExt cx="746076" cy="1065823"/>
          </a:xfrm>
        </p:grpSpPr>
        <p:sp>
          <p:nvSpPr>
            <p:cNvPr id="5" name="Chevron 4"/>
            <p:cNvSpPr/>
            <p:nvPr/>
          </p:nvSpPr>
          <p:spPr>
            <a:xfrm rot="5400000">
              <a:off x="-159874" y="332987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Chevron 4"/>
            <p:cNvSpPr/>
            <p:nvPr/>
          </p:nvSpPr>
          <p:spPr>
            <a:xfrm rot="5400000">
              <a:off x="1" y="645243"/>
              <a:ext cx="746076" cy="3197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Määrittele kohde ja tavoitteet</a:t>
              </a:r>
              <a:endParaRPr lang="fi-FI" sz="900" kern="1200" dirty="0"/>
            </a:p>
          </p:txBody>
        </p:sp>
      </p:grpSp>
      <p:grpSp>
        <p:nvGrpSpPr>
          <p:cNvPr id="7" name="Group 6"/>
          <p:cNvGrpSpPr/>
          <p:nvPr/>
        </p:nvGrpSpPr>
        <p:grpSpPr>
          <a:xfrm rot="16200000">
            <a:off x="1833592" y="-229696"/>
            <a:ext cx="746076" cy="1438733"/>
            <a:chOff x="1" y="1071266"/>
            <a:chExt cx="746076" cy="1065823"/>
          </a:xfrm>
        </p:grpSpPr>
        <p:sp>
          <p:nvSpPr>
            <p:cNvPr id="8" name="Chevron 7"/>
            <p:cNvSpPr/>
            <p:nvPr/>
          </p:nvSpPr>
          <p:spPr>
            <a:xfrm rot="5400000">
              <a:off x="-159873" y="1231140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Chevron 4"/>
            <p:cNvSpPr/>
            <p:nvPr/>
          </p:nvSpPr>
          <p:spPr>
            <a:xfrm rot="5400000">
              <a:off x="36198" y="1494440"/>
              <a:ext cx="673681" cy="3541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Tunnista toiminnan hyödyt ja tuotokset</a:t>
              </a:r>
              <a:endParaRPr lang="fi-FI" sz="900" kern="1200" dirty="0"/>
            </a:p>
          </p:txBody>
        </p:sp>
      </p:grpSp>
      <p:grpSp>
        <p:nvGrpSpPr>
          <p:cNvPr id="10" name="Group 9"/>
          <p:cNvGrpSpPr/>
          <p:nvPr/>
        </p:nvGrpSpPr>
        <p:grpSpPr>
          <a:xfrm rot="16200000">
            <a:off x="3925646" y="-168617"/>
            <a:ext cx="753184" cy="1309469"/>
            <a:chOff x="1" y="3145150"/>
            <a:chExt cx="746076" cy="1065823"/>
          </a:xfrm>
          <a:solidFill>
            <a:srgbClr val="00B0F0"/>
          </a:solidFill>
        </p:grpSpPr>
        <p:sp>
          <p:nvSpPr>
            <p:cNvPr id="11" name="Chevron 10"/>
            <p:cNvSpPr/>
            <p:nvPr/>
          </p:nvSpPr>
          <p:spPr>
            <a:xfrm rot="5400000">
              <a:off x="-159873" y="3305024"/>
              <a:ext cx="1065823" cy="746076"/>
            </a:xfrm>
            <a:prstGeom prst="chevron">
              <a:avLst/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Chevron 4"/>
            <p:cNvSpPr/>
            <p:nvPr/>
          </p:nvSpPr>
          <p:spPr>
            <a:xfrm rot="5400000">
              <a:off x="1" y="3576575"/>
              <a:ext cx="746076" cy="31974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Täydennä arkkitehtuuri-kuvauksia</a:t>
              </a:r>
              <a:endParaRPr lang="fi-FI" sz="900" kern="1200" dirty="0"/>
            </a:p>
          </p:txBody>
        </p:sp>
      </p:grpSp>
      <p:grpSp>
        <p:nvGrpSpPr>
          <p:cNvPr id="13" name="Group 12"/>
          <p:cNvGrpSpPr/>
          <p:nvPr/>
        </p:nvGrpSpPr>
        <p:grpSpPr>
          <a:xfrm rot="16200000">
            <a:off x="4996854" y="-224606"/>
            <a:ext cx="746075" cy="1428553"/>
            <a:chOff x="1" y="4121817"/>
            <a:chExt cx="746076" cy="1065823"/>
          </a:xfrm>
        </p:grpSpPr>
        <p:sp>
          <p:nvSpPr>
            <p:cNvPr id="14" name="Chevron 13"/>
            <p:cNvSpPr/>
            <p:nvPr/>
          </p:nvSpPr>
          <p:spPr>
            <a:xfrm rot="5400000">
              <a:off x="-159873" y="4281691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Chevron 4"/>
            <p:cNvSpPr/>
            <p:nvPr/>
          </p:nvSpPr>
          <p:spPr>
            <a:xfrm rot="5400000">
              <a:off x="84213" y="4454951"/>
              <a:ext cx="577652" cy="47525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dirty="0" smtClean="0"/>
                <a:t>Suunnittele toimeenpano</a:t>
              </a:r>
              <a:r>
                <a:rPr lang="fi-FI" sz="900" kern="1200" dirty="0" smtClean="0"/>
                <a:t>,</a:t>
              </a:r>
            </a:p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katselmoi ja hyväksy</a:t>
              </a:r>
              <a:endParaRPr lang="fi-FI" sz="900" kern="1200" dirty="0"/>
            </a:p>
          </p:txBody>
        </p:sp>
      </p:grpSp>
      <p:grpSp>
        <p:nvGrpSpPr>
          <p:cNvPr id="16" name="Group 15"/>
          <p:cNvGrpSpPr/>
          <p:nvPr/>
        </p:nvGrpSpPr>
        <p:grpSpPr>
          <a:xfrm rot="16200000">
            <a:off x="2914424" y="-158400"/>
            <a:ext cx="746077" cy="1296144"/>
            <a:chOff x="1" y="2209668"/>
            <a:chExt cx="746076" cy="1065823"/>
          </a:xfrm>
        </p:grpSpPr>
        <p:sp>
          <p:nvSpPr>
            <p:cNvPr id="17" name="Chevron 16"/>
            <p:cNvSpPr/>
            <p:nvPr/>
          </p:nvSpPr>
          <p:spPr>
            <a:xfrm rot="5400000">
              <a:off x="-159873" y="2369542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Chevron 4"/>
            <p:cNvSpPr/>
            <p:nvPr/>
          </p:nvSpPr>
          <p:spPr>
            <a:xfrm rot="5400000">
              <a:off x="102386" y="2556031"/>
              <a:ext cx="541305" cy="4407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Suunnittele ja kuvaa viite-arkkitehtuuri </a:t>
              </a:r>
              <a:endParaRPr lang="fi-FI" sz="900" kern="1200" dirty="0"/>
            </a:p>
          </p:txBody>
        </p:sp>
      </p:grpSp>
      <p:sp>
        <p:nvSpPr>
          <p:cNvPr id="21" name="Oval 20"/>
          <p:cNvSpPr/>
          <p:nvPr/>
        </p:nvSpPr>
        <p:spPr bwMode="auto">
          <a:xfrm>
            <a:off x="77003" y="260648"/>
            <a:ext cx="472613" cy="472613"/>
          </a:xfrm>
          <a:prstGeom prst="ellipse">
            <a:avLst/>
          </a:prstGeom>
          <a:solidFill>
            <a:srgbClr val="527E42"/>
          </a:solidFill>
          <a:ln w="31750">
            <a:solidFill>
              <a:schemeClr val="bg1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95250" h="63500" prst="softRound"/>
          </a:sp3d>
          <a:extLst/>
        </p:spPr>
        <p:txBody>
          <a:bodyPr wrap="none" rtlCol="0" anchor="ctr"/>
          <a:lstStyle/>
          <a:p>
            <a:pPr algn="ctr"/>
            <a:r>
              <a:rPr lang="fi-FI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6834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604" y="33183"/>
            <a:ext cx="7959725" cy="687763"/>
          </a:xfrm>
        </p:spPr>
        <p:txBody>
          <a:bodyPr/>
          <a:lstStyle/>
          <a:p>
            <a:r>
              <a:rPr lang="fi-FI" dirty="0" smtClean="0"/>
              <a:t>Viitearkkitehtuurin suunnitteluprosessi</a:t>
            </a:r>
            <a:endParaRPr lang="fi-FI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7672579"/>
              </p:ext>
            </p:extLst>
          </p:nvPr>
        </p:nvGraphicFramePr>
        <p:xfrm>
          <a:off x="855046" y="1030222"/>
          <a:ext cx="7953375" cy="5202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C7420-4EAC-477A-9CB6-7226FD7EF905}" type="slidenum">
              <a:rPr lang="fi-FI" smtClean="0">
                <a:solidFill>
                  <a:srgbClr val="FFFFFF"/>
                </a:solidFill>
              </a:rPr>
              <a:pPr/>
              <a:t>2</a:t>
            </a:fld>
            <a:endParaRPr lang="fi-FI">
              <a:solidFill>
                <a:srgbClr val="FFFFFF"/>
              </a:solidFill>
            </a:endParaRPr>
          </a:p>
        </p:txBody>
      </p:sp>
      <p:sp>
        <p:nvSpPr>
          <p:cNvPr id="3" name="Oval 2"/>
          <p:cNvSpPr/>
          <p:nvPr/>
        </p:nvSpPr>
        <p:spPr bwMode="auto">
          <a:xfrm>
            <a:off x="197297" y="1193804"/>
            <a:ext cx="472613" cy="472613"/>
          </a:xfrm>
          <a:prstGeom prst="ellipse">
            <a:avLst/>
          </a:prstGeom>
          <a:solidFill>
            <a:srgbClr val="527E42"/>
          </a:solidFill>
          <a:ln w="31750">
            <a:solidFill>
              <a:schemeClr val="bg1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95250" h="63500" prst="softRound"/>
          </a:sp3d>
          <a:extLst/>
        </p:spPr>
        <p:txBody>
          <a:bodyPr wrap="none" rtlCol="0" anchor="ctr"/>
          <a:lstStyle/>
          <a:p>
            <a:pPr algn="ctr"/>
            <a:r>
              <a:rPr lang="fi-FI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197297" y="2145194"/>
            <a:ext cx="472613" cy="472613"/>
          </a:xfrm>
          <a:prstGeom prst="ellipse">
            <a:avLst/>
          </a:prstGeom>
          <a:solidFill>
            <a:srgbClr val="527E42"/>
          </a:solidFill>
          <a:ln w="31750">
            <a:solidFill>
              <a:schemeClr val="bg1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95250" h="63500" prst="softRound"/>
          </a:sp3d>
          <a:extLst/>
        </p:spPr>
        <p:txBody>
          <a:bodyPr wrap="none" rtlCol="0" anchor="ctr"/>
          <a:lstStyle/>
          <a:p>
            <a:pPr algn="ctr"/>
            <a:r>
              <a:rPr lang="fi-FI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8" name="Oval 7"/>
          <p:cNvSpPr/>
          <p:nvPr/>
        </p:nvSpPr>
        <p:spPr bwMode="auto">
          <a:xfrm>
            <a:off x="197297" y="3158728"/>
            <a:ext cx="472613" cy="472613"/>
          </a:xfrm>
          <a:prstGeom prst="ellipse">
            <a:avLst/>
          </a:prstGeom>
          <a:solidFill>
            <a:srgbClr val="527E42"/>
          </a:solidFill>
          <a:ln w="31750">
            <a:solidFill>
              <a:schemeClr val="bg1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95250" h="63500" prst="softRound"/>
          </a:sp3d>
          <a:extLst/>
        </p:spPr>
        <p:txBody>
          <a:bodyPr wrap="none" rtlCol="0" anchor="ctr"/>
          <a:lstStyle/>
          <a:p>
            <a:pPr algn="ctr"/>
            <a:r>
              <a:rPr lang="fi-FI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9" name="Oval 8"/>
          <p:cNvSpPr/>
          <p:nvPr/>
        </p:nvSpPr>
        <p:spPr bwMode="auto">
          <a:xfrm>
            <a:off x="197296" y="4172262"/>
            <a:ext cx="472613" cy="472613"/>
          </a:xfrm>
          <a:prstGeom prst="ellipse">
            <a:avLst/>
          </a:prstGeom>
          <a:solidFill>
            <a:srgbClr val="527E42"/>
          </a:solidFill>
          <a:ln w="31750">
            <a:solidFill>
              <a:schemeClr val="bg1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95250" h="63500" prst="softRound"/>
          </a:sp3d>
          <a:extLst/>
        </p:spPr>
        <p:txBody>
          <a:bodyPr wrap="none" rtlCol="0" anchor="ctr"/>
          <a:lstStyle/>
          <a:p>
            <a:pPr algn="ctr"/>
            <a:r>
              <a:rPr lang="fi-FI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</a:p>
        </p:txBody>
      </p:sp>
      <p:sp>
        <p:nvSpPr>
          <p:cNvPr id="10" name="Oval 9"/>
          <p:cNvSpPr/>
          <p:nvPr/>
        </p:nvSpPr>
        <p:spPr bwMode="auto">
          <a:xfrm>
            <a:off x="197296" y="5185796"/>
            <a:ext cx="472613" cy="472613"/>
          </a:xfrm>
          <a:prstGeom prst="ellipse">
            <a:avLst/>
          </a:prstGeom>
          <a:solidFill>
            <a:srgbClr val="527E42"/>
          </a:solidFill>
          <a:ln w="31750">
            <a:solidFill>
              <a:schemeClr val="bg1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95250" h="63500" prst="softRound"/>
          </a:sp3d>
          <a:extLst/>
        </p:spPr>
        <p:txBody>
          <a:bodyPr wrap="none" rtlCol="0" anchor="ctr"/>
          <a:lstStyle/>
          <a:p>
            <a:pPr algn="ctr"/>
            <a:r>
              <a:rPr lang="fi-FI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21445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1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fi-FI" dirty="0" smtClean="0"/>
              <a:t>3. Täydennä </a:t>
            </a:r>
            <a:r>
              <a:rPr lang="fi-FI" dirty="0" err="1"/>
              <a:t>yhteentoimivuuteen</a:t>
            </a:r>
            <a:r>
              <a:rPr lang="fi-FI" dirty="0"/>
              <a:t> liittyviä vaatimuksia sekä </a:t>
            </a:r>
            <a:r>
              <a:rPr lang="fi-FI" dirty="0" err="1"/>
              <a:t>yhteentoimivuuden</a:t>
            </a:r>
            <a:r>
              <a:rPr lang="fi-FI" dirty="0"/>
              <a:t> arviointilomakkeen sisältöä.</a:t>
            </a:r>
          </a:p>
          <a:p>
            <a:pPr marL="350838" lvl="1" indent="0">
              <a:buNone/>
            </a:pPr>
            <a:r>
              <a:rPr lang="fi-FI" dirty="0"/>
              <a:t>-&gt;Kuvaa Viitearkkitehtuurin vaatimukset -lomakkeeseen ja   </a:t>
            </a:r>
          </a:p>
          <a:p>
            <a:pPr marL="350838" lvl="1" indent="0">
              <a:buNone/>
            </a:pPr>
            <a:r>
              <a:rPr lang="fi-FI" dirty="0"/>
              <a:t>Viitearkkitehtuurin </a:t>
            </a:r>
            <a:r>
              <a:rPr lang="fi-FI" dirty="0" err="1"/>
              <a:t>yhteentoimivuuden</a:t>
            </a:r>
            <a:r>
              <a:rPr lang="fi-FI" dirty="0"/>
              <a:t> arviointi -lomakkeeseen.</a:t>
            </a:r>
          </a:p>
          <a:p>
            <a:pPr marL="0" indent="0">
              <a:buNone/>
            </a:pPr>
            <a:r>
              <a:rPr lang="fi-FI" dirty="0"/>
              <a:t> </a:t>
            </a:r>
          </a:p>
          <a:p>
            <a:pPr marL="0" lvl="0" indent="0">
              <a:buNone/>
            </a:pPr>
            <a:r>
              <a:rPr lang="fi-FI" dirty="0" smtClean="0"/>
              <a:t>4. Tarkista </a:t>
            </a:r>
            <a:r>
              <a:rPr lang="fi-FI" dirty="0"/>
              <a:t>viitearkkitehtuurin tavoitteet ja tuotokset jokaisen </a:t>
            </a:r>
            <a:r>
              <a:rPr lang="fi-FI" dirty="0" err="1"/>
              <a:t>iteraation</a:t>
            </a:r>
            <a:r>
              <a:rPr lang="fi-FI" dirty="0"/>
              <a:t> yhteydessä.</a:t>
            </a:r>
          </a:p>
          <a:p>
            <a:pPr lvl="1"/>
            <a:r>
              <a:rPr lang="fi-FI" dirty="0" err="1"/>
              <a:t>Iteraatioiden</a:t>
            </a:r>
            <a:r>
              <a:rPr lang="fi-FI" dirty="0"/>
              <a:t> jälkeen on myös mahdollista päättää, että viitearkkitehtuurin kuvaaminen ei ole enää tarkoituksenmukaista ja projekti tulee lopettaa.</a:t>
            </a:r>
          </a:p>
          <a:p>
            <a:pPr marL="0" indent="0">
              <a:buNone/>
            </a:pPr>
            <a:r>
              <a:rPr lang="fi-FI" dirty="0"/>
              <a:t> </a:t>
            </a:r>
            <a:endParaRPr lang="fi-FI" dirty="0" smtClean="0"/>
          </a:p>
          <a:p>
            <a:pPr marL="0" indent="0">
              <a:buNone/>
            </a:pPr>
            <a:r>
              <a:rPr lang="fi-FI" dirty="0" smtClean="0"/>
              <a:t>5. Suorita </a:t>
            </a:r>
            <a:r>
              <a:rPr lang="fi-FI" dirty="0" err="1"/>
              <a:t>iteraatiot</a:t>
            </a:r>
            <a:r>
              <a:rPr lang="fi-FI" dirty="0"/>
              <a:t> suunnitelman mukaisesti kunnes ne on kaikki tehty.</a:t>
            </a:r>
          </a:p>
          <a:p>
            <a:pPr marL="0" lvl="0" indent="0">
              <a:buNone/>
            </a:pPr>
            <a:endParaRPr lang="fi-FI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BA44B-04FD-4EED-801C-1C0486E26EE8}" type="slidenum">
              <a:rPr lang="fi-FI" smtClean="0">
                <a:solidFill>
                  <a:srgbClr val="FFFFFF"/>
                </a:solidFill>
              </a:rPr>
              <a:pPr/>
              <a:t>20</a:t>
            </a:fld>
            <a:endParaRPr lang="fi-FI">
              <a:solidFill>
                <a:srgbClr val="FFFFFF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 rot="16200000">
            <a:off x="739757" y="-172829"/>
            <a:ext cx="746076" cy="1324999"/>
            <a:chOff x="0" y="173113"/>
            <a:chExt cx="746076" cy="1065823"/>
          </a:xfrm>
        </p:grpSpPr>
        <p:sp>
          <p:nvSpPr>
            <p:cNvPr id="5" name="Chevron 4"/>
            <p:cNvSpPr/>
            <p:nvPr/>
          </p:nvSpPr>
          <p:spPr>
            <a:xfrm rot="5400000">
              <a:off x="-159874" y="332987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Chevron 4"/>
            <p:cNvSpPr/>
            <p:nvPr/>
          </p:nvSpPr>
          <p:spPr>
            <a:xfrm rot="5400000">
              <a:off x="1" y="645243"/>
              <a:ext cx="746076" cy="3197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Määrittele kohde ja tavoitteet</a:t>
              </a:r>
              <a:endParaRPr lang="fi-FI" sz="900" kern="1200" dirty="0"/>
            </a:p>
          </p:txBody>
        </p:sp>
      </p:grpSp>
      <p:grpSp>
        <p:nvGrpSpPr>
          <p:cNvPr id="7" name="Group 6"/>
          <p:cNvGrpSpPr/>
          <p:nvPr/>
        </p:nvGrpSpPr>
        <p:grpSpPr>
          <a:xfrm rot="16200000">
            <a:off x="1833592" y="-229696"/>
            <a:ext cx="746076" cy="1438733"/>
            <a:chOff x="1" y="1071266"/>
            <a:chExt cx="746076" cy="1065823"/>
          </a:xfrm>
        </p:grpSpPr>
        <p:sp>
          <p:nvSpPr>
            <p:cNvPr id="8" name="Chevron 7"/>
            <p:cNvSpPr/>
            <p:nvPr/>
          </p:nvSpPr>
          <p:spPr>
            <a:xfrm rot="5400000">
              <a:off x="-159873" y="1231140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Chevron 4"/>
            <p:cNvSpPr/>
            <p:nvPr/>
          </p:nvSpPr>
          <p:spPr>
            <a:xfrm rot="5400000">
              <a:off x="36198" y="1494440"/>
              <a:ext cx="673681" cy="3541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Tunnista toiminnan hyödyt ja tuotokset</a:t>
              </a:r>
              <a:endParaRPr lang="fi-FI" sz="900" kern="1200" dirty="0"/>
            </a:p>
          </p:txBody>
        </p:sp>
      </p:grpSp>
      <p:grpSp>
        <p:nvGrpSpPr>
          <p:cNvPr id="10" name="Group 9"/>
          <p:cNvGrpSpPr/>
          <p:nvPr/>
        </p:nvGrpSpPr>
        <p:grpSpPr>
          <a:xfrm rot="16200000">
            <a:off x="3925646" y="-168617"/>
            <a:ext cx="753184" cy="1309469"/>
            <a:chOff x="1" y="3145150"/>
            <a:chExt cx="746076" cy="1065823"/>
          </a:xfrm>
          <a:solidFill>
            <a:srgbClr val="00B0F0"/>
          </a:solidFill>
        </p:grpSpPr>
        <p:sp>
          <p:nvSpPr>
            <p:cNvPr id="11" name="Chevron 10"/>
            <p:cNvSpPr/>
            <p:nvPr/>
          </p:nvSpPr>
          <p:spPr>
            <a:xfrm rot="5400000">
              <a:off x="-159873" y="3305024"/>
              <a:ext cx="1065823" cy="746076"/>
            </a:xfrm>
            <a:prstGeom prst="chevron">
              <a:avLst/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Chevron 4"/>
            <p:cNvSpPr/>
            <p:nvPr/>
          </p:nvSpPr>
          <p:spPr>
            <a:xfrm rot="5400000">
              <a:off x="1" y="3576575"/>
              <a:ext cx="746076" cy="31974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Täydennä arkkitehtuuri-kuvauksia</a:t>
              </a:r>
              <a:endParaRPr lang="fi-FI" sz="900" kern="1200" dirty="0"/>
            </a:p>
          </p:txBody>
        </p:sp>
      </p:grpSp>
      <p:grpSp>
        <p:nvGrpSpPr>
          <p:cNvPr id="13" name="Group 12"/>
          <p:cNvGrpSpPr/>
          <p:nvPr/>
        </p:nvGrpSpPr>
        <p:grpSpPr>
          <a:xfrm rot="16200000">
            <a:off x="4996854" y="-224606"/>
            <a:ext cx="746075" cy="1428553"/>
            <a:chOff x="1" y="4121817"/>
            <a:chExt cx="746076" cy="1065823"/>
          </a:xfrm>
        </p:grpSpPr>
        <p:sp>
          <p:nvSpPr>
            <p:cNvPr id="14" name="Chevron 13"/>
            <p:cNvSpPr/>
            <p:nvPr/>
          </p:nvSpPr>
          <p:spPr>
            <a:xfrm rot="5400000">
              <a:off x="-159873" y="4281691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Chevron 4"/>
            <p:cNvSpPr/>
            <p:nvPr/>
          </p:nvSpPr>
          <p:spPr>
            <a:xfrm rot="5400000">
              <a:off x="84213" y="4454951"/>
              <a:ext cx="577652" cy="47525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dirty="0" smtClean="0"/>
                <a:t>Suunnittele toimeenpano</a:t>
              </a:r>
              <a:r>
                <a:rPr lang="fi-FI" sz="900" kern="1200" dirty="0" smtClean="0"/>
                <a:t>,</a:t>
              </a:r>
            </a:p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katselmoi ja hyväksy</a:t>
              </a:r>
              <a:endParaRPr lang="fi-FI" sz="900" kern="1200" dirty="0"/>
            </a:p>
          </p:txBody>
        </p:sp>
      </p:grpSp>
      <p:grpSp>
        <p:nvGrpSpPr>
          <p:cNvPr id="16" name="Group 15"/>
          <p:cNvGrpSpPr/>
          <p:nvPr/>
        </p:nvGrpSpPr>
        <p:grpSpPr>
          <a:xfrm rot="16200000">
            <a:off x="2914424" y="-158400"/>
            <a:ext cx="746077" cy="1296144"/>
            <a:chOff x="1" y="2209668"/>
            <a:chExt cx="746076" cy="1065823"/>
          </a:xfrm>
        </p:grpSpPr>
        <p:sp>
          <p:nvSpPr>
            <p:cNvPr id="17" name="Chevron 16"/>
            <p:cNvSpPr/>
            <p:nvPr/>
          </p:nvSpPr>
          <p:spPr>
            <a:xfrm rot="5400000">
              <a:off x="-159873" y="2369542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Chevron 4"/>
            <p:cNvSpPr/>
            <p:nvPr/>
          </p:nvSpPr>
          <p:spPr>
            <a:xfrm rot="5400000">
              <a:off x="102386" y="2556031"/>
              <a:ext cx="541305" cy="4407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Suunnittele ja kuvaa viite-arkkitehtuuri </a:t>
              </a:r>
              <a:endParaRPr lang="fi-FI" sz="900" kern="1200" dirty="0"/>
            </a:p>
          </p:txBody>
        </p:sp>
      </p:grpSp>
      <p:sp>
        <p:nvSpPr>
          <p:cNvPr id="21" name="Oval 20"/>
          <p:cNvSpPr/>
          <p:nvPr/>
        </p:nvSpPr>
        <p:spPr bwMode="auto">
          <a:xfrm>
            <a:off x="77003" y="260648"/>
            <a:ext cx="472613" cy="472613"/>
          </a:xfrm>
          <a:prstGeom prst="ellipse">
            <a:avLst/>
          </a:prstGeom>
          <a:solidFill>
            <a:srgbClr val="527E42"/>
          </a:solidFill>
          <a:ln w="31750">
            <a:solidFill>
              <a:schemeClr val="bg1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95250" h="63500" prst="softRound"/>
          </a:sp3d>
          <a:extLst/>
        </p:spPr>
        <p:txBody>
          <a:bodyPr wrap="none" rtlCol="0" anchor="ctr"/>
          <a:lstStyle/>
          <a:p>
            <a:pPr algn="ctr"/>
            <a:r>
              <a:rPr lang="fi-FI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463308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523944"/>
            <a:ext cx="9144000" cy="1008063"/>
          </a:xfrm>
          <a:solidFill>
            <a:srgbClr val="1C3E82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fi-FI" sz="2400" dirty="0" smtClean="0">
                <a:ea typeface="ＭＳ Ｐゴシック" pitchFamily="34" charset="-128"/>
              </a:rPr>
              <a:t>Suunnittele toimeenpano, katselmoi ja hyväksy</a:t>
            </a:r>
          </a:p>
        </p:txBody>
      </p:sp>
      <p:sp>
        <p:nvSpPr>
          <p:cNvPr id="6" name="Oval 5"/>
          <p:cNvSpPr/>
          <p:nvPr/>
        </p:nvSpPr>
        <p:spPr bwMode="auto">
          <a:xfrm>
            <a:off x="827584" y="2780927"/>
            <a:ext cx="472613" cy="472613"/>
          </a:xfrm>
          <a:prstGeom prst="ellipse">
            <a:avLst/>
          </a:prstGeom>
          <a:solidFill>
            <a:srgbClr val="527E42"/>
          </a:solidFill>
          <a:ln w="31750">
            <a:solidFill>
              <a:schemeClr val="bg1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95250" h="63500" prst="softRound"/>
          </a:sp3d>
          <a:extLst/>
        </p:spPr>
        <p:txBody>
          <a:bodyPr wrap="none" rtlCol="0" anchor="ctr"/>
          <a:lstStyle/>
          <a:p>
            <a:pPr algn="ctr"/>
            <a:r>
              <a:rPr lang="fi-FI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408988" y="6372225"/>
            <a:ext cx="482600" cy="212725"/>
          </a:xfrm>
        </p:spPr>
        <p:txBody>
          <a:bodyPr/>
          <a:lstStyle/>
          <a:p>
            <a:fld id="{940BA44B-04FD-4EED-801C-1C0486E26EE8}" type="slidenum">
              <a:rPr lang="fi-FI" smtClean="0">
                <a:solidFill>
                  <a:srgbClr val="FFFFFF"/>
                </a:solidFill>
              </a:rPr>
              <a:pPr/>
              <a:t>30</a:t>
            </a:fld>
            <a:endParaRPr lang="fi-FI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10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1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fi-FI" sz="1800" dirty="0" smtClean="0"/>
              <a:t>1. Laadi </a:t>
            </a:r>
            <a:r>
              <a:rPr lang="fi-FI" sz="1800" dirty="0"/>
              <a:t>toimeenpanosuunnitelma viitearkkitehtuurille. </a:t>
            </a:r>
            <a:endParaRPr lang="fi-FI" sz="1800" dirty="0" smtClean="0"/>
          </a:p>
          <a:p>
            <a:pPr marL="0" lvl="0" indent="0">
              <a:buNone/>
            </a:pPr>
            <a:r>
              <a:rPr lang="fi-FI" sz="1600" dirty="0" smtClean="0"/>
              <a:t>     -&gt;Kirjaa </a:t>
            </a:r>
            <a:r>
              <a:rPr lang="fi-FI" sz="1600" dirty="0"/>
              <a:t>Viitearkkitehtuurin toimeenpanosuunnitelma -</a:t>
            </a:r>
            <a:r>
              <a:rPr lang="fi-FI" sz="1600" dirty="0" smtClean="0"/>
              <a:t>dokumenttiin.</a:t>
            </a:r>
            <a:r>
              <a:rPr lang="fi-FI" sz="1800" dirty="0"/>
              <a:t> </a:t>
            </a:r>
          </a:p>
          <a:p>
            <a:pPr marL="0" lvl="0" indent="0">
              <a:buNone/>
            </a:pPr>
            <a:r>
              <a:rPr lang="fi-FI" sz="1800" dirty="0" smtClean="0"/>
              <a:t>2. Määrittele </a:t>
            </a:r>
            <a:r>
              <a:rPr lang="fi-FI" sz="1800" dirty="0"/>
              <a:t>ja kuvaa mitkä ovat viitearkkitehtuurin vaikutukset toimintaympäristöön.</a:t>
            </a:r>
          </a:p>
          <a:p>
            <a:pPr lvl="1"/>
            <a:r>
              <a:rPr lang="fi-FI" sz="1600" dirty="0"/>
              <a:t>Kuvaa mihin kehityspolkuihin viitearkkitehtuuri vaikuttaa.</a:t>
            </a:r>
          </a:p>
          <a:p>
            <a:pPr lvl="1"/>
            <a:r>
              <a:rPr lang="fi-FI" sz="1600" dirty="0"/>
              <a:t>Kuvaa mihin kehityshankkeisiin viitearkkitehtuuri vaikuttaa.</a:t>
            </a:r>
          </a:p>
          <a:p>
            <a:pPr lvl="1"/>
            <a:r>
              <a:rPr lang="fi-FI" sz="1600" dirty="0"/>
              <a:t>Kuvaa mihin sidosarkkitehtuureihin/viitearkkitehtuureihin viitearkkitehtuuri vaikuttaa.</a:t>
            </a:r>
          </a:p>
          <a:p>
            <a:pPr lvl="1"/>
            <a:r>
              <a:rPr lang="fi-FI" sz="1600" dirty="0"/>
              <a:t>Kuvaa miten viitearkkitehtuuri vaikuttaa eri sidosryhmiin ja organisaatioihin</a:t>
            </a:r>
            <a:r>
              <a:rPr lang="fi-FI" sz="1600" dirty="0" smtClean="0"/>
              <a:t>.</a:t>
            </a:r>
          </a:p>
          <a:p>
            <a:pPr marL="449263" lvl="1" indent="0">
              <a:buNone/>
            </a:pPr>
            <a:r>
              <a:rPr lang="fi-FI" sz="1600" dirty="0"/>
              <a:t> </a:t>
            </a:r>
            <a:r>
              <a:rPr lang="fi-FI" sz="1600" dirty="0" smtClean="0"/>
              <a:t>-&gt; Kirjaa </a:t>
            </a:r>
            <a:r>
              <a:rPr lang="fi-FI" sz="1600" dirty="0"/>
              <a:t>Viitearkkitehtuurin toimeenpanosuunnitelma </a:t>
            </a:r>
            <a:r>
              <a:rPr lang="fi-FI" sz="1600" dirty="0" smtClean="0"/>
              <a:t>-dokumenttiin.</a:t>
            </a:r>
            <a:endParaRPr lang="fi-FI" sz="1800" dirty="0" smtClean="0"/>
          </a:p>
          <a:p>
            <a:pPr marL="0" lvl="0" indent="0">
              <a:buNone/>
            </a:pPr>
            <a:r>
              <a:rPr lang="fi-FI" sz="1800" dirty="0" smtClean="0"/>
              <a:t>3.Tarkenna </a:t>
            </a:r>
            <a:r>
              <a:rPr lang="fi-FI" sz="1800" dirty="0"/>
              <a:t>ja kuvaa viitearkkitehtuurin hallintamalli toimeenpanosuunnitelmaan.</a:t>
            </a:r>
          </a:p>
          <a:p>
            <a:pPr lvl="1"/>
            <a:r>
              <a:rPr lang="fi-FI" sz="1600" dirty="0"/>
              <a:t>Kuvaa arkkitehtuurin hallinnan roolit, vastuut ja omistajuus.</a:t>
            </a:r>
          </a:p>
          <a:p>
            <a:pPr lvl="1"/>
            <a:r>
              <a:rPr lang="fi-FI" sz="1600" dirty="0"/>
              <a:t>Kuvaa ylläpitoon liittyvät tekijät, kuten missä kuvaukset sijaitsevat.</a:t>
            </a:r>
          </a:p>
          <a:p>
            <a:pPr lvl="1"/>
            <a:r>
              <a:rPr lang="fi-FI" sz="1600" dirty="0"/>
              <a:t>Suunnittele viitearkkitehtuurin ajanmukaisuuden tarkistuspisteet tuleville vuosille.</a:t>
            </a:r>
          </a:p>
          <a:p>
            <a:pPr marL="0" indent="0">
              <a:buNone/>
            </a:pPr>
            <a:r>
              <a:rPr lang="fi-FI" sz="1600" dirty="0"/>
              <a:t> </a:t>
            </a:r>
            <a:r>
              <a:rPr lang="fi-FI" sz="1600" dirty="0" smtClean="0"/>
              <a:t>      -&gt; Kirjaa </a:t>
            </a:r>
            <a:r>
              <a:rPr lang="fi-FI" sz="1600" dirty="0"/>
              <a:t>Viitearkkitehtuurin toimeenpanosuunnitelma </a:t>
            </a:r>
            <a:r>
              <a:rPr lang="fi-FI" sz="1600" dirty="0" smtClean="0"/>
              <a:t>-dokumenttiin</a:t>
            </a:r>
            <a:r>
              <a:rPr lang="fi-FI" sz="1600" dirty="0"/>
              <a:t>.</a:t>
            </a:r>
          </a:p>
          <a:p>
            <a:endParaRPr lang="fi-FI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BA44B-04FD-4EED-801C-1C0486E26EE8}" type="slidenum">
              <a:rPr lang="fi-FI" smtClean="0">
                <a:solidFill>
                  <a:srgbClr val="FFFFFF"/>
                </a:solidFill>
              </a:rPr>
              <a:pPr/>
              <a:t>22</a:t>
            </a:fld>
            <a:endParaRPr lang="fi-FI">
              <a:solidFill>
                <a:srgbClr val="FFFFFF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 rot="16200000">
            <a:off x="739757" y="-165722"/>
            <a:ext cx="746076" cy="1324999"/>
            <a:chOff x="0" y="173113"/>
            <a:chExt cx="746076" cy="1065823"/>
          </a:xfrm>
        </p:grpSpPr>
        <p:sp>
          <p:nvSpPr>
            <p:cNvPr id="5" name="Chevron 4"/>
            <p:cNvSpPr/>
            <p:nvPr/>
          </p:nvSpPr>
          <p:spPr>
            <a:xfrm rot="5400000">
              <a:off x="-159874" y="332987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Chevron 4"/>
            <p:cNvSpPr/>
            <p:nvPr/>
          </p:nvSpPr>
          <p:spPr>
            <a:xfrm rot="5400000">
              <a:off x="1" y="645243"/>
              <a:ext cx="746076" cy="3197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Määrittele kohde ja tavoitteet</a:t>
              </a:r>
              <a:endParaRPr lang="fi-FI" sz="900" kern="1200" dirty="0"/>
            </a:p>
          </p:txBody>
        </p:sp>
      </p:grpSp>
      <p:grpSp>
        <p:nvGrpSpPr>
          <p:cNvPr id="7" name="Group 6"/>
          <p:cNvGrpSpPr/>
          <p:nvPr/>
        </p:nvGrpSpPr>
        <p:grpSpPr>
          <a:xfrm rot="16200000">
            <a:off x="1833592" y="-222589"/>
            <a:ext cx="746076" cy="1438733"/>
            <a:chOff x="1" y="1071266"/>
            <a:chExt cx="746076" cy="1065823"/>
          </a:xfrm>
        </p:grpSpPr>
        <p:sp>
          <p:nvSpPr>
            <p:cNvPr id="8" name="Chevron 7"/>
            <p:cNvSpPr/>
            <p:nvPr/>
          </p:nvSpPr>
          <p:spPr>
            <a:xfrm rot="5400000">
              <a:off x="-159873" y="1231140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Chevron 4"/>
            <p:cNvSpPr/>
            <p:nvPr/>
          </p:nvSpPr>
          <p:spPr>
            <a:xfrm rot="5400000">
              <a:off x="36198" y="1494440"/>
              <a:ext cx="673681" cy="3541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Tunnista toiminnan hyödyt ja tuotokset</a:t>
              </a:r>
              <a:endParaRPr lang="fi-FI" sz="900" kern="1200" dirty="0"/>
            </a:p>
          </p:txBody>
        </p:sp>
      </p:grpSp>
      <p:grpSp>
        <p:nvGrpSpPr>
          <p:cNvPr id="10" name="Group 9"/>
          <p:cNvGrpSpPr/>
          <p:nvPr/>
        </p:nvGrpSpPr>
        <p:grpSpPr>
          <a:xfrm rot="16200000">
            <a:off x="3925646" y="-161510"/>
            <a:ext cx="753184" cy="1309469"/>
            <a:chOff x="1" y="3145150"/>
            <a:chExt cx="746076" cy="1065823"/>
          </a:xfrm>
        </p:grpSpPr>
        <p:sp>
          <p:nvSpPr>
            <p:cNvPr id="11" name="Chevron 10"/>
            <p:cNvSpPr/>
            <p:nvPr/>
          </p:nvSpPr>
          <p:spPr>
            <a:xfrm rot="5400000">
              <a:off x="-159873" y="3305024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Chevron 4"/>
            <p:cNvSpPr/>
            <p:nvPr/>
          </p:nvSpPr>
          <p:spPr>
            <a:xfrm rot="5400000">
              <a:off x="1" y="3619450"/>
              <a:ext cx="746076" cy="3197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Täydennä arkkitehtuuri-kuvauksia</a:t>
              </a:r>
              <a:endParaRPr lang="fi-FI" sz="900" kern="1200" dirty="0"/>
            </a:p>
          </p:txBody>
        </p:sp>
      </p:grpSp>
      <p:grpSp>
        <p:nvGrpSpPr>
          <p:cNvPr id="13" name="Group 12"/>
          <p:cNvGrpSpPr/>
          <p:nvPr/>
        </p:nvGrpSpPr>
        <p:grpSpPr>
          <a:xfrm rot="16200000">
            <a:off x="4996854" y="-217499"/>
            <a:ext cx="746075" cy="1428553"/>
            <a:chOff x="1" y="4121817"/>
            <a:chExt cx="746076" cy="1065823"/>
          </a:xfrm>
          <a:solidFill>
            <a:srgbClr val="00B0F0"/>
          </a:solidFill>
        </p:grpSpPr>
        <p:sp>
          <p:nvSpPr>
            <p:cNvPr id="14" name="Chevron 13"/>
            <p:cNvSpPr/>
            <p:nvPr/>
          </p:nvSpPr>
          <p:spPr>
            <a:xfrm rot="5400000">
              <a:off x="-159873" y="4281691"/>
              <a:ext cx="1065823" cy="746076"/>
            </a:xfrm>
            <a:prstGeom prst="chevron">
              <a:avLst/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Chevron 4"/>
            <p:cNvSpPr/>
            <p:nvPr/>
          </p:nvSpPr>
          <p:spPr>
            <a:xfrm rot="5400000">
              <a:off x="84213" y="4454951"/>
              <a:ext cx="577652" cy="47525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dirty="0" smtClean="0"/>
                <a:t>Suunnittele toimeenpano</a:t>
              </a:r>
              <a:r>
                <a:rPr lang="fi-FI" sz="900" kern="1200" dirty="0" smtClean="0"/>
                <a:t>,</a:t>
              </a:r>
            </a:p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katselmoi ja hyväksy</a:t>
              </a:r>
              <a:endParaRPr lang="fi-FI" sz="900" kern="1200" dirty="0"/>
            </a:p>
          </p:txBody>
        </p:sp>
      </p:grpSp>
      <p:grpSp>
        <p:nvGrpSpPr>
          <p:cNvPr id="16" name="Group 15"/>
          <p:cNvGrpSpPr/>
          <p:nvPr/>
        </p:nvGrpSpPr>
        <p:grpSpPr>
          <a:xfrm rot="16200000">
            <a:off x="2914424" y="-151293"/>
            <a:ext cx="746077" cy="1296144"/>
            <a:chOff x="1" y="2209668"/>
            <a:chExt cx="746076" cy="1065823"/>
          </a:xfrm>
        </p:grpSpPr>
        <p:sp>
          <p:nvSpPr>
            <p:cNvPr id="17" name="Chevron 16"/>
            <p:cNvSpPr/>
            <p:nvPr/>
          </p:nvSpPr>
          <p:spPr>
            <a:xfrm rot="5400000">
              <a:off x="-159873" y="2369542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Chevron 4"/>
            <p:cNvSpPr/>
            <p:nvPr/>
          </p:nvSpPr>
          <p:spPr>
            <a:xfrm rot="5400000">
              <a:off x="102386" y="2556031"/>
              <a:ext cx="541305" cy="4407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Suunnittele ja kuvaa viite-arkkitehtuuri </a:t>
              </a:r>
              <a:endParaRPr lang="fi-FI" sz="900" kern="1200" dirty="0"/>
            </a:p>
          </p:txBody>
        </p:sp>
      </p:grpSp>
      <p:sp>
        <p:nvSpPr>
          <p:cNvPr id="21" name="Oval 20"/>
          <p:cNvSpPr/>
          <p:nvPr/>
        </p:nvSpPr>
        <p:spPr bwMode="auto">
          <a:xfrm>
            <a:off x="90255" y="261790"/>
            <a:ext cx="472613" cy="472613"/>
          </a:xfrm>
          <a:prstGeom prst="ellipse">
            <a:avLst/>
          </a:prstGeom>
          <a:solidFill>
            <a:srgbClr val="527E42"/>
          </a:solidFill>
          <a:ln w="31750">
            <a:solidFill>
              <a:schemeClr val="bg1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95250" h="63500" prst="softRound"/>
          </a:sp3d>
          <a:extLst/>
        </p:spPr>
        <p:txBody>
          <a:bodyPr wrap="none" rtlCol="0" anchor="ctr"/>
          <a:lstStyle/>
          <a:p>
            <a:pPr algn="ctr"/>
            <a:r>
              <a:rPr lang="fi-FI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886447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1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fi-FI" sz="1800" dirty="0" smtClean="0"/>
              <a:t>4. Laadi viitearkkitehtuurin toimeenpanolle aikataulu ja vaiheistus. </a:t>
            </a:r>
            <a:r>
              <a:rPr lang="fi-FI" sz="1800" dirty="0"/>
              <a:t>Kuvaa vaiheiden tehtävät, tuotokset, tehtäviin osallistuvat tahot ja vastuutahot </a:t>
            </a:r>
            <a:r>
              <a:rPr lang="fi-FI" sz="1800" dirty="0" smtClean="0"/>
              <a:t>riittävällä </a:t>
            </a:r>
            <a:r>
              <a:rPr lang="fi-FI" sz="1800" dirty="0"/>
              <a:t>tarkkuustasolla.</a:t>
            </a:r>
          </a:p>
          <a:p>
            <a:pPr marL="0" indent="0">
              <a:buNone/>
            </a:pPr>
            <a:r>
              <a:rPr lang="fi-FI" sz="1600" dirty="0" smtClean="0"/>
              <a:t>    -&gt; Kirjaa </a:t>
            </a:r>
            <a:r>
              <a:rPr lang="fi-FI" sz="1600" dirty="0"/>
              <a:t>Viitearkkitehtuurin toimeenpanosuunnitelma </a:t>
            </a:r>
            <a:r>
              <a:rPr lang="fi-FI" sz="1600" dirty="0" smtClean="0"/>
              <a:t>-dokumenttiin.</a:t>
            </a:r>
            <a:endParaRPr lang="fi-FI" sz="1800" dirty="0"/>
          </a:p>
          <a:p>
            <a:pPr marL="0" lvl="0" indent="0">
              <a:buNone/>
            </a:pPr>
            <a:r>
              <a:rPr lang="fi-FI" sz="1800" dirty="0" smtClean="0"/>
              <a:t>5. Laadi </a:t>
            </a:r>
            <a:r>
              <a:rPr lang="fi-FI" sz="1800" dirty="0"/>
              <a:t>viestintäsuunnitelma viitearkkitehtuurin toimeenpanon tueksi. Suunnittele missä ja milloin dokumentaation julkaisu tapahtuu.</a:t>
            </a:r>
          </a:p>
          <a:p>
            <a:pPr marL="0" indent="0">
              <a:buNone/>
            </a:pPr>
            <a:r>
              <a:rPr lang="fi-FI" sz="1600" dirty="0" smtClean="0"/>
              <a:t>   -&gt; Kirjaa </a:t>
            </a:r>
            <a:r>
              <a:rPr lang="fi-FI" sz="1600" dirty="0"/>
              <a:t>Viitearkkitehtuurin toimeenpanosuunnitelma </a:t>
            </a:r>
            <a:r>
              <a:rPr lang="fi-FI" sz="1600" dirty="0" smtClean="0"/>
              <a:t>-dokumenttiin.</a:t>
            </a:r>
            <a:endParaRPr lang="fi-FI" sz="1800" dirty="0" smtClean="0"/>
          </a:p>
          <a:p>
            <a:pPr marL="0" lvl="0" indent="0">
              <a:buNone/>
            </a:pPr>
            <a:r>
              <a:rPr lang="fi-FI" sz="1800" dirty="0" smtClean="0"/>
              <a:t>6. Suunnittele </a:t>
            </a:r>
            <a:r>
              <a:rPr lang="fi-FI" sz="1800" dirty="0"/>
              <a:t>miten viitearkkitehtuurin toimeenpanoa seurataan. Määrittele toimeenpanon tavoitteet ja miten niitä mitataan.</a:t>
            </a:r>
          </a:p>
          <a:p>
            <a:pPr marL="0" indent="0">
              <a:buNone/>
            </a:pPr>
            <a:r>
              <a:rPr lang="fi-FI" sz="1600" dirty="0" smtClean="0"/>
              <a:t>   -&gt; Kirjaa </a:t>
            </a:r>
            <a:r>
              <a:rPr lang="fi-FI" sz="1600" dirty="0"/>
              <a:t>Viitearkkitehtuurin toimeenpanosuunnitelma </a:t>
            </a:r>
            <a:r>
              <a:rPr lang="fi-FI" sz="1600" dirty="0" smtClean="0"/>
              <a:t>-dokumenttiin.</a:t>
            </a:r>
            <a:endParaRPr lang="fi-FI" sz="1800" dirty="0" smtClean="0"/>
          </a:p>
          <a:p>
            <a:pPr marL="0" lvl="0" indent="0">
              <a:buNone/>
            </a:pPr>
            <a:r>
              <a:rPr lang="fi-FI" sz="1800" dirty="0"/>
              <a:t>7. Laadi yhteenveto viitearkkitehtuurista. </a:t>
            </a:r>
          </a:p>
          <a:p>
            <a:pPr lvl="1"/>
            <a:r>
              <a:rPr lang="fi-FI" sz="1600" dirty="0"/>
              <a:t>Yhteenvetoon kuvataan MIKSI viitearkkitehtuuria tulisi noudattaa, MITÄ viitearkkitehtuuri sisältää ja MITEN viitearkkitehtuuria toimeenpannaan.</a:t>
            </a:r>
          </a:p>
          <a:p>
            <a:pPr lvl="1"/>
            <a:r>
              <a:rPr lang="fi-FI" sz="1600" dirty="0"/>
              <a:t>Yhteenvetopohjaa kannattaa täydentää projektin eri vaiheissa, se toimii samalla hyvänä muistuttajana projektin tavoitteista, tuotoksista ja vaikutuksista</a:t>
            </a:r>
            <a:r>
              <a:rPr lang="fi-FI" sz="1600" dirty="0" smtClean="0"/>
              <a:t>.</a:t>
            </a:r>
            <a:endParaRPr lang="fi-FI" sz="1800" dirty="0" smtClean="0"/>
          </a:p>
          <a:p>
            <a:pPr marL="0" lvl="0" indent="0">
              <a:buNone/>
            </a:pPr>
            <a:r>
              <a:rPr lang="fi-FI" sz="1600" dirty="0" smtClean="0"/>
              <a:t>    </a:t>
            </a:r>
            <a:r>
              <a:rPr lang="fi-FI" sz="1600" dirty="0"/>
              <a:t>-&gt; Kirjaa Viitearkkitehtuurin </a:t>
            </a:r>
            <a:r>
              <a:rPr lang="fi-FI" sz="1600" dirty="0" smtClean="0"/>
              <a:t>yhteenveto -dokumenttiin</a:t>
            </a:r>
            <a:r>
              <a:rPr lang="fi-FI" sz="1600" dirty="0"/>
              <a:t>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BA44B-04FD-4EED-801C-1C0486E26EE8}" type="slidenum">
              <a:rPr lang="fi-FI" smtClean="0">
                <a:solidFill>
                  <a:srgbClr val="FFFFFF"/>
                </a:solidFill>
              </a:rPr>
              <a:pPr/>
              <a:t>23</a:t>
            </a:fld>
            <a:endParaRPr lang="fi-FI">
              <a:solidFill>
                <a:srgbClr val="FFFFFF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 rot="16200000">
            <a:off x="739757" y="-165722"/>
            <a:ext cx="746076" cy="1324999"/>
            <a:chOff x="0" y="173113"/>
            <a:chExt cx="746076" cy="1065823"/>
          </a:xfrm>
        </p:grpSpPr>
        <p:sp>
          <p:nvSpPr>
            <p:cNvPr id="5" name="Chevron 4"/>
            <p:cNvSpPr/>
            <p:nvPr/>
          </p:nvSpPr>
          <p:spPr>
            <a:xfrm rot="5400000">
              <a:off x="-159874" y="332987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Chevron 4"/>
            <p:cNvSpPr/>
            <p:nvPr/>
          </p:nvSpPr>
          <p:spPr>
            <a:xfrm rot="5400000">
              <a:off x="1" y="645243"/>
              <a:ext cx="746076" cy="3197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Määrittele kohde ja tavoitteet</a:t>
              </a:r>
              <a:endParaRPr lang="fi-FI" sz="900" kern="1200" dirty="0"/>
            </a:p>
          </p:txBody>
        </p:sp>
      </p:grpSp>
      <p:grpSp>
        <p:nvGrpSpPr>
          <p:cNvPr id="7" name="Group 6"/>
          <p:cNvGrpSpPr/>
          <p:nvPr/>
        </p:nvGrpSpPr>
        <p:grpSpPr>
          <a:xfrm rot="16200000">
            <a:off x="1833592" y="-222589"/>
            <a:ext cx="746076" cy="1438733"/>
            <a:chOff x="1" y="1071266"/>
            <a:chExt cx="746076" cy="1065823"/>
          </a:xfrm>
        </p:grpSpPr>
        <p:sp>
          <p:nvSpPr>
            <p:cNvPr id="8" name="Chevron 7"/>
            <p:cNvSpPr/>
            <p:nvPr/>
          </p:nvSpPr>
          <p:spPr>
            <a:xfrm rot="5400000">
              <a:off x="-159873" y="1231140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Chevron 4"/>
            <p:cNvSpPr/>
            <p:nvPr/>
          </p:nvSpPr>
          <p:spPr>
            <a:xfrm rot="5400000">
              <a:off x="36198" y="1494440"/>
              <a:ext cx="673681" cy="3541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Tunnista toiminnan hyödyt ja tuotokset</a:t>
              </a:r>
              <a:endParaRPr lang="fi-FI" sz="900" kern="1200" dirty="0"/>
            </a:p>
          </p:txBody>
        </p:sp>
      </p:grpSp>
      <p:grpSp>
        <p:nvGrpSpPr>
          <p:cNvPr id="10" name="Group 9"/>
          <p:cNvGrpSpPr/>
          <p:nvPr/>
        </p:nvGrpSpPr>
        <p:grpSpPr>
          <a:xfrm rot="16200000">
            <a:off x="3925646" y="-161510"/>
            <a:ext cx="753184" cy="1309469"/>
            <a:chOff x="1" y="3145150"/>
            <a:chExt cx="746076" cy="1065823"/>
          </a:xfrm>
        </p:grpSpPr>
        <p:sp>
          <p:nvSpPr>
            <p:cNvPr id="11" name="Chevron 10"/>
            <p:cNvSpPr/>
            <p:nvPr/>
          </p:nvSpPr>
          <p:spPr>
            <a:xfrm rot="5400000">
              <a:off x="-159873" y="3305024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Chevron 4"/>
            <p:cNvSpPr/>
            <p:nvPr/>
          </p:nvSpPr>
          <p:spPr>
            <a:xfrm rot="5400000">
              <a:off x="1" y="3619450"/>
              <a:ext cx="746076" cy="3197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Täydennä arkkitehtuuri-kuvauksia</a:t>
              </a:r>
              <a:endParaRPr lang="fi-FI" sz="900" kern="1200" dirty="0"/>
            </a:p>
          </p:txBody>
        </p:sp>
      </p:grpSp>
      <p:grpSp>
        <p:nvGrpSpPr>
          <p:cNvPr id="13" name="Group 12"/>
          <p:cNvGrpSpPr/>
          <p:nvPr/>
        </p:nvGrpSpPr>
        <p:grpSpPr>
          <a:xfrm rot="16200000">
            <a:off x="4996854" y="-217499"/>
            <a:ext cx="746075" cy="1428553"/>
            <a:chOff x="1" y="4121817"/>
            <a:chExt cx="746076" cy="1065823"/>
          </a:xfrm>
          <a:solidFill>
            <a:srgbClr val="00B0F0"/>
          </a:solidFill>
        </p:grpSpPr>
        <p:sp>
          <p:nvSpPr>
            <p:cNvPr id="14" name="Chevron 13"/>
            <p:cNvSpPr/>
            <p:nvPr/>
          </p:nvSpPr>
          <p:spPr>
            <a:xfrm rot="5400000">
              <a:off x="-159873" y="4281691"/>
              <a:ext cx="1065823" cy="746076"/>
            </a:xfrm>
            <a:prstGeom prst="chevron">
              <a:avLst/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Chevron 4"/>
            <p:cNvSpPr/>
            <p:nvPr/>
          </p:nvSpPr>
          <p:spPr>
            <a:xfrm rot="5400000">
              <a:off x="84213" y="4454951"/>
              <a:ext cx="577652" cy="47525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dirty="0" smtClean="0"/>
                <a:t>Suunnittele toimeenpano</a:t>
              </a:r>
              <a:r>
                <a:rPr lang="fi-FI" sz="900" kern="1200" dirty="0" smtClean="0"/>
                <a:t>,</a:t>
              </a:r>
            </a:p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katselmoi ja hyväksy</a:t>
              </a:r>
              <a:endParaRPr lang="fi-FI" sz="900" kern="1200" dirty="0"/>
            </a:p>
          </p:txBody>
        </p:sp>
      </p:grpSp>
      <p:grpSp>
        <p:nvGrpSpPr>
          <p:cNvPr id="16" name="Group 15"/>
          <p:cNvGrpSpPr/>
          <p:nvPr/>
        </p:nvGrpSpPr>
        <p:grpSpPr>
          <a:xfrm rot="16200000">
            <a:off x="2914424" y="-151293"/>
            <a:ext cx="746077" cy="1296144"/>
            <a:chOff x="1" y="2209668"/>
            <a:chExt cx="746076" cy="1065823"/>
          </a:xfrm>
        </p:grpSpPr>
        <p:sp>
          <p:nvSpPr>
            <p:cNvPr id="17" name="Chevron 16"/>
            <p:cNvSpPr/>
            <p:nvPr/>
          </p:nvSpPr>
          <p:spPr>
            <a:xfrm rot="5400000">
              <a:off x="-159873" y="2369542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Chevron 4"/>
            <p:cNvSpPr/>
            <p:nvPr/>
          </p:nvSpPr>
          <p:spPr>
            <a:xfrm rot="5400000">
              <a:off x="102386" y="2556031"/>
              <a:ext cx="541305" cy="4407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Suunnittele ja kuvaa viite-arkkitehtuuri </a:t>
              </a:r>
              <a:endParaRPr lang="fi-FI" sz="900" kern="1200" dirty="0"/>
            </a:p>
          </p:txBody>
        </p:sp>
      </p:grpSp>
      <p:sp>
        <p:nvSpPr>
          <p:cNvPr id="21" name="Oval 20"/>
          <p:cNvSpPr/>
          <p:nvPr/>
        </p:nvSpPr>
        <p:spPr bwMode="auto">
          <a:xfrm>
            <a:off x="90255" y="261790"/>
            <a:ext cx="472613" cy="472613"/>
          </a:xfrm>
          <a:prstGeom prst="ellipse">
            <a:avLst/>
          </a:prstGeom>
          <a:solidFill>
            <a:srgbClr val="527E42"/>
          </a:solidFill>
          <a:ln w="31750">
            <a:solidFill>
              <a:schemeClr val="bg1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95250" h="63500" prst="softRound"/>
          </a:sp3d>
          <a:extLst/>
        </p:spPr>
        <p:txBody>
          <a:bodyPr wrap="none" rtlCol="0" anchor="ctr"/>
          <a:lstStyle/>
          <a:p>
            <a:pPr algn="ctr"/>
            <a:r>
              <a:rPr lang="fi-FI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97606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1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fi-FI" dirty="0" smtClean="0"/>
              <a:t>8. Laadi </a:t>
            </a:r>
            <a:r>
              <a:rPr lang="fi-FI" dirty="0"/>
              <a:t>yhden sivun pituinen </a:t>
            </a:r>
            <a:r>
              <a:rPr lang="fi-FI" dirty="0" smtClean="0"/>
              <a:t>viitearkkitehtuurin yhteenvetokuva sen olennaisesta sisällöstä. Yhteenvetokuvan olisi hyvä sisältää: </a:t>
            </a:r>
            <a:endParaRPr lang="fi-FI" dirty="0"/>
          </a:p>
          <a:p>
            <a:pPr lvl="1"/>
            <a:r>
              <a:rPr lang="fi-FI" dirty="0"/>
              <a:t>keskeiset linjaukset </a:t>
            </a:r>
          </a:p>
          <a:p>
            <a:pPr lvl="1"/>
            <a:r>
              <a:rPr lang="fi-FI" dirty="0"/>
              <a:t>viitearkkitehtuurin kohde ja rajaukset.</a:t>
            </a:r>
          </a:p>
          <a:p>
            <a:pPr lvl="1"/>
            <a:r>
              <a:rPr lang="fi-FI" dirty="0"/>
              <a:t> havainnollinen kuva viitearkkitehtuurista ”Big </a:t>
            </a:r>
            <a:r>
              <a:rPr lang="fi-FI" dirty="0" smtClean="0"/>
              <a:t>Picture”</a:t>
            </a:r>
            <a:endParaRPr lang="fi-FI" dirty="0"/>
          </a:p>
          <a:p>
            <a:pPr marL="98425" indent="0">
              <a:buNone/>
            </a:pPr>
            <a:endParaRPr lang="fi-FI" dirty="0"/>
          </a:p>
          <a:p>
            <a:pPr marL="98425" indent="0">
              <a:buNone/>
            </a:pPr>
            <a:r>
              <a:rPr lang="fi-FI" dirty="0" smtClean="0"/>
              <a:t>Big </a:t>
            </a:r>
            <a:r>
              <a:rPr lang="fi-FI" dirty="0"/>
              <a:t>Picture:</a:t>
            </a:r>
          </a:p>
          <a:p>
            <a:pPr lvl="1"/>
            <a:r>
              <a:rPr lang="fi-FI" dirty="0"/>
              <a:t>riippuu aina kuvattavasta kohteesta ja se esittelee aina viitearkkitehtuurissa kuvatun kokonaisuuden ja sen relevantit osaset.</a:t>
            </a:r>
          </a:p>
          <a:p>
            <a:pPr lvl="1"/>
            <a:r>
              <a:rPr lang="fi-FI" dirty="0"/>
              <a:t>määräytyy keskeisten linjausten mukaan (esim. miten tietojen vaihto organisaatioiden välillä tai eri osioiden välillä tapahtuu, mihin prosesseihin suunniteltu kokonaisuus liittyy).</a:t>
            </a:r>
          </a:p>
          <a:p>
            <a:pPr lvl="1"/>
            <a:r>
              <a:rPr lang="fi-FI" dirty="0"/>
              <a:t>mietitään ja kuvataan mikä on se isoin muutoslinjaus tai ratkaisu, jota haetaan.</a:t>
            </a:r>
          </a:p>
          <a:p>
            <a:endParaRPr lang="fi-FI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BA44B-04FD-4EED-801C-1C0486E26EE8}" type="slidenum">
              <a:rPr lang="fi-FI" smtClean="0">
                <a:solidFill>
                  <a:srgbClr val="FFFFFF"/>
                </a:solidFill>
              </a:rPr>
              <a:pPr/>
              <a:t>24</a:t>
            </a:fld>
            <a:endParaRPr lang="fi-FI">
              <a:solidFill>
                <a:srgbClr val="FFFFFF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 rot="16200000">
            <a:off x="739757" y="-165722"/>
            <a:ext cx="746076" cy="1324999"/>
            <a:chOff x="0" y="173113"/>
            <a:chExt cx="746076" cy="1065823"/>
          </a:xfrm>
        </p:grpSpPr>
        <p:sp>
          <p:nvSpPr>
            <p:cNvPr id="5" name="Chevron 4"/>
            <p:cNvSpPr/>
            <p:nvPr/>
          </p:nvSpPr>
          <p:spPr>
            <a:xfrm rot="5400000">
              <a:off x="-159874" y="332987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Chevron 4"/>
            <p:cNvSpPr/>
            <p:nvPr/>
          </p:nvSpPr>
          <p:spPr>
            <a:xfrm rot="5400000">
              <a:off x="1" y="645243"/>
              <a:ext cx="746076" cy="3197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Määrittele kohde ja tavoitteet</a:t>
              </a:r>
              <a:endParaRPr lang="fi-FI" sz="900" kern="1200" dirty="0"/>
            </a:p>
          </p:txBody>
        </p:sp>
      </p:grpSp>
      <p:grpSp>
        <p:nvGrpSpPr>
          <p:cNvPr id="7" name="Group 6"/>
          <p:cNvGrpSpPr/>
          <p:nvPr/>
        </p:nvGrpSpPr>
        <p:grpSpPr>
          <a:xfrm rot="16200000">
            <a:off x="1833592" y="-222589"/>
            <a:ext cx="746076" cy="1438733"/>
            <a:chOff x="1" y="1071266"/>
            <a:chExt cx="746076" cy="1065823"/>
          </a:xfrm>
        </p:grpSpPr>
        <p:sp>
          <p:nvSpPr>
            <p:cNvPr id="8" name="Chevron 7"/>
            <p:cNvSpPr/>
            <p:nvPr/>
          </p:nvSpPr>
          <p:spPr>
            <a:xfrm rot="5400000">
              <a:off x="-159873" y="1231140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Chevron 4"/>
            <p:cNvSpPr/>
            <p:nvPr/>
          </p:nvSpPr>
          <p:spPr>
            <a:xfrm rot="5400000">
              <a:off x="36198" y="1494440"/>
              <a:ext cx="673681" cy="3541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Tunnista toiminnan hyödyt ja tuotokset</a:t>
              </a:r>
              <a:endParaRPr lang="fi-FI" sz="900" kern="1200" dirty="0"/>
            </a:p>
          </p:txBody>
        </p:sp>
      </p:grpSp>
      <p:grpSp>
        <p:nvGrpSpPr>
          <p:cNvPr id="10" name="Group 9"/>
          <p:cNvGrpSpPr/>
          <p:nvPr/>
        </p:nvGrpSpPr>
        <p:grpSpPr>
          <a:xfrm rot="16200000">
            <a:off x="3925646" y="-161510"/>
            <a:ext cx="753184" cy="1309469"/>
            <a:chOff x="1" y="3145150"/>
            <a:chExt cx="746076" cy="1065823"/>
          </a:xfrm>
        </p:grpSpPr>
        <p:sp>
          <p:nvSpPr>
            <p:cNvPr id="11" name="Chevron 10"/>
            <p:cNvSpPr/>
            <p:nvPr/>
          </p:nvSpPr>
          <p:spPr>
            <a:xfrm rot="5400000">
              <a:off x="-159873" y="3305024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Chevron 4"/>
            <p:cNvSpPr/>
            <p:nvPr/>
          </p:nvSpPr>
          <p:spPr>
            <a:xfrm rot="5400000">
              <a:off x="1" y="3619450"/>
              <a:ext cx="746076" cy="3197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Täydennä arkkitehtuuri-kuvauksia</a:t>
              </a:r>
              <a:endParaRPr lang="fi-FI" sz="900" kern="1200" dirty="0"/>
            </a:p>
          </p:txBody>
        </p:sp>
      </p:grpSp>
      <p:grpSp>
        <p:nvGrpSpPr>
          <p:cNvPr id="13" name="Group 12"/>
          <p:cNvGrpSpPr/>
          <p:nvPr/>
        </p:nvGrpSpPr>
        <p:grpSpPr>
          <a:xfrm rot="16200000">
            <a:off x="4996854" y="-217499"/>
            <a:ext cx="746075" cy="1428553"/>
            <a:chOff x="1" y="4121817"/>
            <a:chExt cx="746076" cy="1065823"/>
          </a:xfrm>
          <a:solidFill>
            <a:srgbClr val="00B0F0"/>
          </a:solidFill>
        </p:grpSpPr>
        <p:sp>
          <p:nvSpPr>
            <p:cNvPr id="14" name="Chevron 13"/>
            <p:cNvSpPr/>
            <p:nvPr/>
          </p:nvSpPr>
          <p:spPr>
            <a:xfrm rot="5400000">
              <a:off x="-159873" y="4281691"/>
              <a:ext cx="1065823" cy="746076"/>
            </a:xfrm>
            <a:prstGeom prst="chevron">
              <a:avLst/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Chevron 4"/>
            <p:cNvSpPr/>
            <p:nvPr/>
          </p:nvSpPr>
          <p:spPr>
            <a:xfrm rot="5400000">
              <a:off x="84213" y="4454951"/>
              <a:ext cx="577652" cy="47525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dirty="0" smtClean="0"/>
                <a:t>Suunnittele toimeenpano</a:t>
              </a:r>
              <a:r>
                <a:rPr lang="fi-FI" sz="900" kern="1200" dirty="0" smtClean="0"/>
                <a:t>,</a:t>
              </a:r>
            </a:p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katselmoi ja hyväksy</a:t>
              </a:r>
              <a:endParaRPr lang="fi-FI" sz="900" kern="1200" dirty="0"/>
            </a:p>
          </p:txBody>
        </p:sp>
      </p:grpSp>
      <p:grpSp>
        <p:nvGrpSpPr>
          <p:cNvPr id="16" name="Group 15"/>
          <p:cNvGrpSpPr/>
          <p:nvPr/>
        </p:nvGrpSpPr>
        <p:grpSpPr>
          <a:xfrm rot="16200000">
            <a:off x="2914424" y="-151293"/>
            <a:ext cx="746077" cy="1296144"/>
            <a:chOff x="1" y="2209668"/>
            <a:chExt cx="746076" cy="1065823"/>
          </a:xfrm>
        </p:grpSpPr>
        <p:sp>
          <p:nvSpPr>
            <p:cNvPr id="17" name="Chevron 16"/>
            <p:cNvSpPr/>
            <p:nvPr/>
          </p:nvSpPr>
          <p:spPr>
            <a:xfrm rot="5400000">
              <a:off x="-159873" y="2369542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Chevron 4"/>
            <p:cNvSpPr/>
            <p:nvPr/>
          </p:nvSpPr>
          <p:spPr>
            <a:xfrm rot="5400000">
              <a:off x="102386" y="2556031"/>
              <a:ext cx="541305" cy="4407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Suunnittele ja kuvaa viite-arkkitehtuuri </a:t>
              </a:r>
              <a:endParaRPr lang="fi-FI" sz="900" kern="1200" dirty="0"/>
            </a:p>
          </p:txBody>
        </p:sp>
      </p:grpSp>
      <p:sp>
        <p:nvSpPr>
          <p:cNvPr id="21" name="Oval 20"/>
          <p:cNvSpPr/>
          <p:nvPr/>
        </p:nvSpPr>
        <p:spPr bwMode="auto">
          <a:xfrm>
            <a:off x="90255" y="261790"/>
            <a:ext cx="472613" cy="472613"/>
          </a:xfrm>
          <a:prstGeom prst="ellipse">
            <a:avLst/>
          </a:prstGeom>
          <a:solidFill>
            <a:srgbClr val="527E42"/>
          </a:solidFill>
          <a:ln w="31750">
            <a:solidFill>
              <a:schemeClr val="bg1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95250" h="63500" prst="softRound"/>
          </a:sp3d>
          <a:extLst/>
        </p:spPr>
        <p:txBody>
          <a:bodyPr wrap="none" rtlCol="0" anchor="ctr"/>
          <a:lstStyle/>
          <a:p>
            <a:pPr algn="ctr"/>
            <a:r>
              <a:rPr lang="fi-FI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79813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933888-0A9F-4393-803D-57D0D7EB9C39}" type="slidenum">
              <a:rPr lang="fi-FI" smtClean="0">
                <a:solidFill>
                  <a:srgbClr val="FFFFFF"/>
                </a:solidFill>
              </a:rPr>
              <a:pPr/>
              <a:t>25</a:t>
            </a:fld>
            <a:endParaRPr lang="fi-FI">
              <a:solidFill>
                <a:srgbClr val="FFFFFF"/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95536" y="1115452"/>
            <a:ext cx="532709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altLang="fi-FI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Esimerkki Big Picturesta: Kansallinen palveluväylä</a:t>
            </a:r>
            <a:endParaRPr kumimoji="0" lang="fi-FI" altLang="fi-FI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96486"/>
            <a:ext cx="7848872" cy="4568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 rot="16200000">
            <a:off x="739757" y="-165722"/>
            <a:ext cx="746076" cy="1324999"/>
            <a:chOff x="0" y="173113"/>
            <a:chExt cx="746076" cy="1065823"/>
          </a:xfrm>
        </p:grpSpPr>
        <p:sp>
          <p:nvSpPr>
            <p:cNvPr id="9" name="Chevron 8"/>
            <p:cNvSpPr/>
            <p:nvPr/>
          </p:nvSpPr>
          <p:spPr>
            <a:xfrm rot="5400000">
              <a:off x="-159874" y="332987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Chevron 4"/>
            <p:cNvSpPr/>
            <p:nvPr/>
          </p:nvSpPr>
          <p:spPr>
            <a:xfrm rot="5400000">
              <a:off x="1" y="645243"/>
              <a:ext cx="746076" cy="3197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Määrittele kohde ja tavoitteet</a:t>
              </a:r>
              <a:endParaRPr lang="fi-FI" sz="900" kern="1200" dirty="0"/>
            </a:p>
          </p:txBody>
        </p:sp>
      </p:grpSp>
      <p:grpSp>
        <p:nvGrpSpPr>
          <p:cNvPr id="11" name="Group 10"/>
          <p:cNvGrpSpPr/>
          <p:nvPr/>
        </p:nvGrpSpPr>
        <p:grpSpPr>
          <a:xfrm rot="16200000">
            <a:off x="1833592" y="-222589"/>
            <a:ext cx="746076" cy="1438733"/>
            <a:chOff x="1" y="1071266"/>
            <a:chExt cx="746076" cy="1065823"/>
          </a:xfrm>
        </p:grpSpPr>
        <p:sp>
          <p:nvSpPr>
            <p:cNvPr id="12" name="Chevron 11"/>
            <p:cNvSpPr/>
            <p:nvPr/>
          </p:nvSpPr>
          <p:spPr>
            <a:xfrm rot="5400000">
              <a:off x="-159873" y="1231140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Chevron 4"/>
            <p:cNvSpPr/>
            <p:nvPr/>
          </p:nvSpPr>
          <p:spPr>
            <a:xfrm rot="5400000">
              <a:off x="36198" y="1494440"/>
              <a:ext cx="673681" cy="3541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Tunnista toiminnan hyödyt ja tuotokset</a:t>
              </a:r>
              <a:endParaRPr lang="fi-FI" sz="900" kern="1200" dirty="0"/>
            </a:p>
          </p:txBody>
        </p:sp>
      </p:grpSp>
      <p:grpSp>
        <p:nvGrpSpPr>
          <p:cNvPr id="14" name="Group 13"/>
          <p:cNvGrpSpPr/>
          <p:nvPr/>
        </p:nvGrpSpPr>
        <p:grpSpPr>
          <a:xfrm rot="16200000">
            <a:off x="3925646" y="-161510"/>
            <a:ext cx="753184" cy="1309469"/>
            <a:chOff x="1" y="3145150"/>
            <a:chExt cx="746076" cy="1065823"/>
          </a:xfrm>
        </p:grpSpPr>
        <p:sp>
          <p:nvSpPr>
            <p:cNvPr id="15" name="Chevron 14"/>
            <p:cNvSpPr/>
            <p:nvPr/>
          </p:nvSpPr>
          <p:spPr>
            <a:xfrm rot="5400000">
              <a:off x="-159873" y="3305024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Chevron 4"/>
            <p:cNvSpPr/>
            <p:nvPr/>
          </p:nvSpPr>
          <p:spPr>
            <a:xfrm rot="5400000">
              <a:off x="1" y="3619450"/>
              <a:ext cx="746076" cy="3197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Täydennä arkkitehtuuri-kuvauksia</a:t>
              </a:r>
              <a:endParaRPr lang="fi-FI" sz="900" kern="1200" dirty="0"/>
            </a:p>
          </p:txBody>
        </p:sp>
      </p:grpSp>
      <p:grpSp>
        <p:nvGrpSpPr>
          <p:cNvPr id="17" name="Group 16"/>
          <p:cNvGrpSpPr/>
          <p:nvPr/>
        </p:nvGrpSpPr>
        <p:grpSpPr>
          <a:xfrm rot="16200000">
            <a:off x="4996854" y="-217499"/>
            <a:ext cx="746075" cy="1428553"/>
            <a:chOff x="1" y="4121817"/>
            <a:chExt cx="746076" cy="1065823"/>
          </a:xfrm>
          <a:solidFill>
            <a:srgbClr val="00B0F0"/>
          </a:solidFill>
        </p:grpSpPr>
        <p:sp>
          <p:nvSpPr>
            <p:cNvPr id="18" name="Chevron 17"/>
            <p:cNvSpPr/>
            <p:nvPr/>
          </p:nvSpPr>
          <p:spPr>
            <a:xfrm rot="5400000">
              <a:off x="-159873" y="4281691"/>
              <a:ext cx="1065823" cy="746076"/>
            </a:xfrm>
            <a:prstGeom prst="chevron">
              <a:avLst/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Chevron 4"/>
            <p:cNvSpPr/>
            <p:nvPr/>
          </p:nvSpPr>
          <p:spPr>
            <a:xfrm rot="5400000">
              <a:off x="84213" y="4454951"/>
              <a:ext cx="577652" cy="47525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dirty="0" smtClean="0"/>
                <a:t>Suunnittele toimeenpano</a:t>
              </a:r>
              <a:r>
                <a:rPr lang="fi-FI" sz="900" kern="1200" dirty="0" smtClean="0"/>
                <a:t>,</a:t>
              </a:r>
            </a:p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katselmoi ja hyväksy</a:t>
              </a:r>
              <a:endParaRPr lang="fi-FI" sz="900" kern="1200" dirty="0"/>
            </a:p>
          </p:txBody>
        </p:sp>
      </p:grpSp>
      <p:grpSp>
        <p:nvGrpSpPr>
          <p:cNvPr id="20" name="Group 19"/>
          <p:cNvGrpSpPr/>
          <p:nvPr/>
        </p:nvGrpSpPr>
        <p:grpSpPr>
          <a:xfrm rot="16200000">
            <a:off x="2914424" y="-151293"/>
            <a:ext cx="746077" cy="1296144"/>
            <a:chOff x="1" y="2209668"/>
            <a:chExt cx="746076" cy="1065823"/>
          </a:xfrm>
        </p:grpSpPr>
        <p:sp>
          <p:nvSpPr>
            <p:cNvPr id="21" name="Chevron 20"/>
            <p:cNvSpPr/>
            <p:nvPr/>
          </p:nvSpPr>
          <p:spPr>
            <a:xfrm rot="5400000">
              <a:off x="-159873" y="2369542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Chevron 4"/>
            <p:cNvSpPr/>
            <p:nvPr/>
          </p:nvSpPr>
          <p:spPr>
            <a:xfrm rot="5400000">
              <a:off x="102386" y="2556031"/>
              <a:ext cx="541305" cy="4407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Suunnittele ja kuvaa viite-arkkitehtuuri </a:t>
              </a:r>
              <a:endParaRPr lang="fi-FI" sz="900" kern="1200" dirty="0"/>
            </a:p>
          </p:txBody>
        </p:sp>
      </p:grpSp>
      <p:sp>
        <p:nvSpPr>
          <p:cNvPr id="23" name="Oval 22"/>
          <p:cNvSpPr/>
          <p:nvPr/>
        </p:nvSpPr>
        <p:spPr bwMode="auto">
          <a:xfrm>
            <a:off x="90255" y="261790"/>
            <a:ext cx="472613" cy="472613"/>
          </a:xfrm>
          <a:prstGeom prst="ellipse">
            <a:avLst/>
          </a:prstGeom>
          <a:solidFill>
            <a:srgbClr val="527E42"/>
          </a:solidFill>
          <a:ln w="31750">
            <a:solidFill>
              <a:schemeClr val="bg1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95250" h="63500" prst="softRound"/>
          </a:sp3d>
          <a:extLst/>
        </p:spPr>
        <p:txBody>
          <a:bodyPr wrap="none" rtlCol="0" anchor="ctr"/>
          <a:lstStyle/>
          <a:p>
            <a:pPr algn="ctr"/>
            <a:r>
              <a:rPr lang="fi-FI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9038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933888-0A9F-4393-803D-57D0D7EB9C39}" type="slidenum">
              <a:rPr lang="fi-FI" smtClean="0">
                <a:solidFill>
                  <a:srgbClr val="FFFFFF"/>
                </a:solidFill>
              </a:rPr>
              <a:pPr/>
              <a:t>26</a:t>
            </a:fld>
            <a:endParaRPr lang="fi-FI">
              <a:solidFill>
                <a:srgbClr val="FFFFFF"/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47596" y="980728"/>
            <a:ext cx="858440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altLang="fi-FI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Esimerkki Big Picturesta: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altLang="fi-FI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Oppijan verkkopalvelut: kansallisen palvelun kytkeytyminen alueellisiin palveluihin:</a:t>
            </a:r>
            <a:endParaRPr kumimoji="0" lang="fi-FI" altLang="fi-FI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519" y="1600217"/>
            <a:ext cx="7348740" cy="4475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44037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altLang="fi-FI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altLang="fi-FI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endParaRPr kumimoji="0" lang="fi-FI" altLang="fi-F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 rot="16200000">
            <a:off x="684998" y="-172830"/>
            <a:ext cx="746076" cy="1324999"/>
            <a:chOff x="0" y="173113"/>
            <a:chExt cx="746076" cy="1065823"/>
          </a:xfrm>
        </p:grpSpPr>
        <p:sp>
          <p:nvSpPr>
            <p:cNvPr id="23" name="Chevron 22"/>
            <p:cNvSpPr/>
            <p:nvPr/>
          </p:nvSpPr>
          <p:spPr>
            <a:xfrm rot="5400000">
              <a:off x="-159874" y="332987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Chevron 4"/>
            <p:cNvSpPr/>
            <p:nvPr/>
          </p:nvSpPr>
          <p:spPr>
            <a:xfrm rot="5400000">
              <a:off x="1" y="645243"/>
              <a:ext cx="746076" cy="3197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Määrittele kohde ja tavoitteet</a:t>
              </a:r>
              <a:endParaRPr lang="fi-FI" sz="900" kern="1200" dirty="0"/>
            </a:p>
          </p:txBody>
        </p:sp>
      </p:grpSp>
      <p:grpSp>
        <p:nvGrpSpPr>
          <p:cNvPr id="25" name="Group 24"/>
          <p:cNvGrpSpPr/>
          <p:nvPr/>
        </p:nvGrpSpPr>
        <p:grpSpPr>
          <a:xfrm rot="16200000">
            <a:off x="1778833" y="-229697"/>
            <a:ext cx="746076" cy="1438733"/>
            <a:chOff x="1" y="1071266"/>
            <a:chExt cx="746076" cy="1065823"/>
          </a:xfrm>
        </p:grpSpPr>
        <p:sp>
          <p:nvSpPr>
            <p:cNvPr id="26" name="Chevron 25"/>
            <p:cNvSpPr/>
            <p:nvPr/>
          </p:nvSpPr>
          <p:spPr>
            <a:xfrm rot="5400000">
              <a:off x="-159873" y="1231140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Chevron 4"/>
            <p:cNvSpPr/>
            <p:nvPr/>
          </p:nvSpPr>
          <p:spPr>
            <a:xfrm rot="5400000">
              <a:off x="36198" y="1494440"/>
              <a:ext cx="673681" cy="3541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Tunnista toiminnan hyödyt ja tuotokset</a:t>
              </a:r>
              <a:endParaRPr lang="fi-FI" sz="900" kern="1200" dirty="0"/>
            </a:p>
          </p:txBody>
        </p:sp>
      </p:grpSp>
      <p:grpSp>
        <p:nvGrpSpPr>
          <p:cNvPr id="28" name="Group 27"/>
          <p:cNvGrpSpPr/>
          <p:nvPr/>
        </p:nvGrpSpPr>
        <p:grpSpPr>
          <a:xfrm rot="16200000">
            <a:off x="3870887" y="-168618"/>
            <a:ext cx="753184" cy="1309469"/>
            <a:chOff x="1" y="3145150"/>
            <a:chExt cx="746076" cy="1065823"/>
          </a:xfrm>
        </p:grpSpPr>
        <p:sp>
          <p:nvSpPr>
            <p:cNvPr id="29" name="Chevron 28"/>
            <p:cNvSpPr/>
            <p:nvPr/>
          </p:nvSpPr>
          <p:spPr>
            <a:xfrm rot="5400000">
              <a:off x="-159873" y="3305024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Chevron 4"/>
            <p:cNvSpPr/>
            <p:nvPr/>
          </p:nvSpPr>
          <p:spPr>
            <a:xfrm rot="5400000">
              <a:off x="1" y="3619450"/>
              <a:ext cx="746076" cy="3197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Täydennä arkkitehtuuri-kuvauksia</a:t>
              </a:r>
              <a:endParaRPr lang="fi-FI" sz="900" kern="1200" dirty="0"/>
            </a:p>
          </p:txBody>
        </p:sp>
      </p:grpSp>
      <p:grpSp>
        <p:nvGrpSpPr>
          <p:cNvPr id="31" name="Group 30"/>
          <p:cNvGrpSpPr/>
          <p:nvPr/>
        </p:nvGrpSpPr>
        <p:grpSpPr>
          <a:xfrm rot="16200000">
            <a:off x="4942095" y="-224607"/>
            <a:ext cx="746075" cy="1428553"/>
            <a:chOff x="1" y="4121817"/>
            <a:chExt cx="746076" cy="1065823"/>
          </a:xfrm>
          <a:solidFill>
            <a:srgbClr val="00B0F0"/>
          </a:solidFill>
        </p:grpSpPr>
        <p:sp>
          <p:nvSpPr>
            <p:cNvPr id="32" name="Chevron 31"/>
            <p:cNvSpPr/>
            <p:nvPr/>
          </p:nvSpPr>
          <p:spPr>
            <a:xfrm rot="5400000">
              <a:off x="-159873" y="4281691"/>
              <a:ext cx="1065823" cy="746076"/>
            </a:xfrm>
            <a:prstGeom prst="chevron">
              <a:avLst/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Chevron 4"/>
            <p:cNvSpPr/>
            <p:nvPr/>
          </p:nvSpPr>
          <p:spPr>
            <a:xfrm rot="5400000">
              <a:off x="84213" y="4454951"/>
              <a:ext cx="577652" cy="47525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dirty="0" smtClean="0"/>
                <a:t>Suunnittele toimeenpano</a:t>
              </a:r>
              <a:r>
                <a:rPr lang="fi-FI" sz="900" kern="1200" dirty="0" smtClean="0"/>
                <a:t>,</a:t>
              </a:r>
            </a:p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katselmoi ja hyväksy</a:t>
              </a:r>
              <a:endParaRPr lang="fi-FI" sz="900" kern="1200" dirty="0"/>
            </a:p>
          </p:txBody>
        </p:sp>
      </p:grpSp>
      <p:grpSp>
        <p:nvGrpSpPr>
          <p:cNvPr id="34" name="Group 33"/>
          <p:cNvGrpSpPr/>
          <p:nvPr/>
        </p:nvGrpSpPr>
        <p:grpSpPr>
          <a:xfrm rot="16200000">
            <a:off x="2859665" y="-158401"/>
            <a:ext cx="746077" cy="1296144"/>
            <a:chOff x="1" y="2209668"/>
            <a:chExt cx="746076" cy="1065823"/>
          </a:xfrm>
        </p:grpSpPr>
        <p:sp>
          <p:nvSpPr>
            <p:cNvPr id="35" name="Chevron 34"/>
            <p:cNvSpPr/>
            <p:nvPr/>
          </p:nvSpPr>
          <p:spPr>
            <a:xfrm rot="5400000">
              <a:off x="-159873" y="2369542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6" name="Chevron 4"/>
            <p:cNvSpPr/>
            <p:nvPr/>
          </p:nvSpPr>
          <p:spPr>
            <a:xfrm rot="5400000">
              <a:off x="102386" y="2556031"/>
              <a:ext cx="541305" cy="4407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Suunnittele ja kuvaa viite-arkkitehtuuri </a:t>
              </a:r>
              <a:endParaRPr lang="fi-FI" sz="900" kern="1200" dirty="0"/>
            </a:p>
          </p:txBody>
        </p:sp>
      </p:grpSp>
      <p:sp>
        <p:nvSpPr>
          <p:cNvPr id="37" name="Oval 36"/>
          <p:cNvSpPr/>
          <p:nvPr/>
        </p:nvSpPr>
        <p:spPr bwMode="auto">
          <a:xfrm>
            <a:off x="35496" y="254682"/>
            <a:ext cx="472613" cy="472613"/>
          </a:xfrm>
          <a:prstGeom prst="ellipse">
            <a:avLst/>
          </a:prstGeom>
          <a:solidFill>
            <a:srgbClr val="527E42"/>
          </a:solidFill>
          <a:ln w="31750">
            <a:solidFill>
              <a:schemeClr val="bg1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95250" h="63500" prst="softRound"/>
          </a:sp3d>
          <a:extLst/>
        </p:spPr>
        <p:txBody>
          <a:bodyPr wrap="none" rtlCol="0" anchor="ctr"/>
          <a:lstStyle/>
          <a:p>
            <a:pPr algn="ctr"/>
            <a:r>
              <a:rPr lang="fi-FI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38450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dirty="0" smtClean="0"/>
              <a:t>Lisäksi yhteenvetokuvassa </a:t>
            </a:r>
            <a:r>
              <a:rPr lang="fi-FI" dirty="0"/>
              <a:t>voidaan esittää esimerkiksi seuraavia elementtejä: </a:t>
            </a:r>
          </a:p>
          <a:p>
            <a:pPr lvl="1"/>
            <a:r>
              <a:rPr lang="fi-FI" dirty="0"/>
              <a:t>toimeenpanon aikataulu</a:t>
            </a:r>
          </a:p>
          <a:p>
            <a:pPr lvl="1"/>
            <a:r>
              <a:rPr lang="fi-FI" dirty="0"/>
              <a:t>statistiikka- tai volyymitiedot</a:t>
            </a:r>
          </a:p>
          <a:p>
            <a:pPr lvl="1"/>
            <a:r>
              <a:rPr lang="fi-FI" dirty="0"/>
              <a:t>muita olennaisia rakenteeseen liittyviä kuvia</a:t>
            </a:r>
            <a:r>
              <a:rPr lang="fi-FI" dirty="0" smtClean="0"/>
              <a:t>.</a:t>
            </a:r>
          </a:p>
          <a:p>
            <a:pPr marL="449263" lvl="1" indent="0">
              <a:buNone/>
            </a:pPr>
            <a:endParaRPr lang="fi-FI" dirty="0"/>
          </a:p>
          <a:p>
            <a:r>
              <a:rPr lang="fi-FI" dirty="0"/>
              <a:t>Lisää yhteenvetokuvaan myös linkki kuvatun viitearkkitehtuurin dokumentteihin.</a:t>
            </a:r>
          </a:p>
          <a:p>
            <a:pPr marL="0" indent="0">
              <a:buNone/>
            </a:pPr>
            <a:r>
              <a:rPr lang="fi-FI" dirty="0"/>
              <a:t>      -&gt;Kirjaa Viitearkkitehtuurin yhteenvetokuvaan.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933888-0A9F-4393-803D-57D0D7EB9C39}" type="slidenum">
              <a:rPr lang="fi-FI" smtClean="0">
                <a:solidFill>
                  <a:srgbClr val="FFFFFF"/>
                </a:solidFill>
              </a:rPr>
              <a:pPr/>
              <a:t>27</a:t>
            </a:fld>
            <a:endParaRPr lang="fi-FI">
              <a:solidFill>
                <a:srgbClr val="FFFFFF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 rot="16200000">
            <a:off x="651868" y="-172831"/>
            <a:ext cx="746076" cy="1324999"/>
            <a:chOff x="0" y="173113"/>
            <a:chExt cx="746076" cy="1065823"/>
          </a:xfrm>
        </p:grpSpPr>
        <p:sp>
          <p:nvSpPr>
            <p:cNvPr id="7" name="Chevron 6"/>
            <p:cNvSpPr/>
            <p:nvPr/>
          </p:nvSpPr>
          <p:spPr>
            <a:xfrm rot="5400000">
              <a:off x="-159874" y="332987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Chevron 4"/>
            <p:cNvSpPr/>
            <p:nvPr/>
          </p:nvSpPr>
          <p:spPr>
            <a:xfrm rot="5400000">
              <a:off x="1" y="645243"/>
              <a:ext cx="746076" cy="3197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Määrittele kohde ja tavoitteet</a:t>
              </a:r>
              <a:endParaRPr lang="fi-FI" sz="900" kern="1200" dirty="0"/>
            </a:p>
          </p:txBody>
        </p:sp>
      </p:grpSp>
      <p:grpSp>
        <p:nvGrpSpPr>
          <p:cNvPr id="9" name="Group 8"/>
          <p:cNvGrpSpPr/>
          <p:nvPr/>
        </p:nvGrpSpPr>
        <p:grpSpPr>
          <a:xfrm rot="16200000">
            <a:off x="1745703" y="-229698"/>
            <a:ext cx="746076" cy="1438733"/>
            <a:chOff x="1" y="1071266"/>
            <a:chExt cx="746076" cy="1065823"/>
          </a:xfrm>
        </p:grpSpPr>
        <p:sp>
          <p:nvSpPr>
            <p:cNvPr id="10" name="Chevron 9"/>
            <p:cNvSpPr/>
            <p:nvPr/>
          </p:nvSpPr>
          <p:spPr>
            <a:xfrm rot="5400000">
              <a:off x="-159873" y="1231140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Chevron 4"/>
            <p:cNvSpPr/>
            <p:nvPr/>
          </p:nvSpPr>
          <p:spPr>
            <a:xfrm rot="5400000">
              <a:off x="36198" y="1494440"/>
              <a:ext cx="673681" cy="3541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Tunnista toiminnan hyödyt ja tuotokset</a:t>
              </a:r>
              <a:endParaRPr lang="fi-FI" sz="900" kern="1200" dirty="0"/>
            </a:p>
          </p:txBody>
        </p:sp>
      </p:grpSp>
      <p:grpSp>
        <p:nvGrpSpPr>
          <p:cNvPr id="12" name="Group 11"/>
          <p:cNvGrpSpPr/>
          <p:nvPr/>
        </p:nvGrpSpPr>
        <p:grpSpPr>
          <a:xfrm rot="16200000">
            <a:off x="3837757" y="-168619"/>
            <a:ext cx="753184" cy="1309469"/>
            <a:chOff x="1" y="3145150"/>
            <a:chExt cx="746076" cy="1065823"/>
          </a:xfrm>
        </p:grpSpPr>
        <p:sp>
          <p:nvSpPr>
            <p:cNvPr id="13" name="Chevron 12"/>
            <p:cNvSpPr/>
            <p:nvPr/>
          </p:nvSpPr>
          <p:spPr>
            <a:xfrm rot="5400000">
              <a:off x="-159873" y="3305024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Chevron 4"/>
            <p:cNvSpPr/>
            <p:nvPr/>
          </p:nvSpPr>
          <p:spPr>
            <a:xfrm rot="5400000">
              <a:off x="1" y="3619450"/>
              <a:ext cx="746076" cy="3197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Täydennä arkkitehtuuri-kuvauksia</a:t>
              </a:r>
              <a:endParaRPr lang="fi-FI" sz="900" kern="1200" dirty="0"/>
            </a:p>
          </p:txBody>
        </p:sp>
      </p:grpSp>
      <p:grpSp>
        <p:nvGrpSpPr>
          <p:cNvPr id="15" name="Group 14"/>
          <p:cNvGrpSpPr/>
          <p:nvPr/>
        </p:nvGrpSpPr>
        <p:grpSpPr>
          <a:xfrm rot="16200000">
            <a:off x="4908965" y="-224608"/>
            <a:ext cx="746075" cy="1428553"/>
            <a:chOff x="1" y="4121817"/>
            <a:chExt cx="746076" cy="1065823"/>
          </a:xfrm>
          <a:solidFill>
            <a:srgbClr val="00B0F0"/>
          </a:solidFill>
        </p:grpSpPr>
        <p:sp>
          <p:nvSpPr>
            <p:cNvPr id="16" name="Chevron 15"/>
            <p:cNvSpPr/>
            <p:nvPr/>
          </p:nvSpPr>
          <p:spPr>
            <a:xfrm rot="5400000">
              <a:off x="-159873" y="4281691"/>
              <a:ext cx="1065823" cy="746076"/>
            </a:xfrm>
            <a:prstGeom prst="chevron">
              <a:avLst/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Chevron 4"/>
            <p:cNvSpPr/>
            <p:nvPr/>
          </p:nvSpPr>
          <p:spPr>
            <a:xfrm rot="5400000">
              <a:off x="84213" y="4454951"/>
              <a:ext cx="577652" cy="47525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dirty="0" smtClean="0"/>
                <a:t>Suunnittele toimeenpano</a:t>
              </a:r>
              <a:r>
                <a:rPr lang="fi-FI" sz="900" kern="1200" dirty="0" smtClean="0"/>
                <a:t>,</a:t>
              </a:r>
            </a:p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katselmoi ja hyväksy</a:t>
              </a:r>
              <a:endParaRPr lang="fi-FI" sz="900" kern="1200" dirty="0"/>
            </a:p>
          </p:txBody>
        </p:sp>
      </p:grpSp>
      <p:grpSp>
        <p:nvGrpSpPr>
          <p:cNvPr id="18" name="Group 17"/>
          <p:cNvGrpSpPr/>
          <p:nvPr/>
        </p:nvGrpSpPr>
        <p:grpSpPr>
          <a:xfrm rot="16200000">
            <a:off x="2826535" y="-158402"/>
            <a:ext cx="746077" cy="1296144"/>
            <a:chOff x="1" y="2209668"/>
            <a:chExt cx="746076" cy="1065823"/>
          </a:xfrm>
        </p:grpSpPr>
        <p:sp>
          <p:nvSpPr>
            <p:cNvPr id="19" name="Chevron 18"/>
            <p:cNvSpPr/>
            <p:nvPr/>
          </p:nvSpPr>
          <p:spPr>
            <a:xfrm rot="5400000">
              <a:off x="-159873" y="2369542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Chevron 4"/>
            <p:cNvSpPr/>
            <p:nvPr/>
          </p:nvSpPr>
          <p:spPr>
            <a:xfrm rot="5400000">
              <a:off x="102386" y="2556031"/>
              <a:ext cx="541305" cy="4407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Suunnittele ja kuvaa viite-arkkitehtuuri </a:t>
              </a:r>
              <a:endParaRPr lang="fi-FI" sz="900" kern="1200" dirty="0"/>
            </a:p>
          </p:txBody>
        </p:sp>
      </p:grpSp>
      <p:sp>
        <p:nvSpPr>
          <p:cNvPr id="21" name="Oval 20"/>
          <p:cNvSpPr/>
          <p:nvPr/>
        </p:nvSpPr>
        <p:spPr bwMode="auto">
          <a:xfrm>
            <a:off x="2366" y="254681"/>
            <a:ext cx="472613" cy="472613"/>
          </a:xfrm>
          <a:prstGeom prst="ellipse">
            <a:avLst/>
          </a:prstGeom>
          <a:solidFill>
            <a:srgbClr val="527E42"/>
          </a:solidFill>
          <a:ln w="31750">
            <a:solidFill>
              <a:schemeClr val="bg1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95250" h="63500" prst="softRound"/>
          </a:sp3d>
          <a:extLst/>
        </p:spPr>
        <p:txBody>
          <a:bodyPr wrap="none" rtlCol="0" anchor="ctr"/>
          <a:lstStyle/>
          <a:p>
            <a:pPr algn="ctr"/>
            <a:r>
              <a:rPr lang="fi-FI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83936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1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fi-FI" dirty="0" smtClean="0"/>
              <a:t>9. </a:t>
            </a:r>
            <a:r>
              <a:rPr lang="fi-FI" sz="1800" dirty="0" smtClean="0"/>
              <a:t>Laadi </a:t>
            </a:r>
            <a:r>
              <a:rPr lang="fi-FI" sz="1800" dirty="0"/>
              <a:t>viitearkkitehtuurin </a:t>
            </a:r>
            <a:r>
              <a:rPr lang="fi-FI" sz="1800" dirty="0" err="1"/>
              <a:t>yhteentoimivuuden</a:t>
            </a:r>
            <a:r>
              <a:rPr lang="fi-FI" sz="1800" dirty="0"/>
              <a:t> arviointilomake, jolla viitearkkitehtuuriin kytkeytyvät tai sitä kehittävät organisaatiot voivat arvioida ja suunnitella omaa </a:t>
            </a:r>
            <a:r>
              <a:rPr lang="fi-FI" sz="1800" dirty="0" err="1"/>
              <a:t>yhteentoimivuuden</a:t>
            </a:r>
            <a:r>
              <a:rPr lang="fi-FI" sz="1800" dirty="0"/>
              <a:t> kypsyystasoaan. </a:t>
            </a:r>
          </a:p>
          <a:p>
            <a:pPr marL="0" lvl="0" indent="0">
              <a:buNone/>
            </a:pPr>
            <a:r>
              <a:rPr lang="fi-FI" sz="1800" dirty="0" err="1" smtClean="0"/>
              <a:t>Yhteentoimivuuden</a:t>
            </a:r>
            <a:r>
              <a:rPr lang="fi-FI" sz="1800" dirty="0" smtClean="0"/>
              <a:t> </a:t>
            </a:r>
            <a:r>
              <a:rPr lang="fi-FI" sz="1800" dirty="0"/>
              <a:t>arviointilomakkeeseen on tarkoitus määrittää viitearkkitehtuurin linjauksiin perustuvia väittämiä, joita eri viitearkkitehtuurin kohdeorganisaatiot voivat omasta näkökulmastaan arvioida kehityksen eri vaiheissa. Kun organisaatio arvioi, että kaikki väittämät on täytetty, se on kokonaisuudessaan </a:t>
            </a:r>
            <a:r>
              <a:rPr lang="fi-FI" sz="1800" dirty="0" err="1"/>
              <a:t>yhteentoimiva</a:t>
            </a:r>
            <a:r>
              <a:rPr lang="fi-FI" sz="1800" dirty="0"/>
              <a:t> ko. viitearkkitehtuurin näkökulmasta</a:t>
            </a:r>
            <a:r>
              <a:rPr lang="fi-FI" sz="1800" dirty="0" smtClean="0"/>
              <a:t>.</a:t>
            </a:r>
          </a:p>
          <a:p>
            <a:pPr marL="0" lvl="0" indent="0">
              <a:buNone/>
            </a:pPr>
            <a:endParaRPr lang="fi-FI" dirty="0"/>
          </a:p>
          <a:p>
            <a:pPr lvl="1"/>
            <a:r>
              <a:rPr lang="fi-FI" dirty="0"/>
              <a:t>Tunnista keskeiset linjaukset, jotka yksittäisen organisaation tulee täyttää, jotta se voi olla </a:t>
            </a:r>
            <a:r>
              <a:rPr lang="fi-FI" dirty="0" err="1"/>
              <a:t>yhteentoimiva</a:t>
            </a:r>
            <a:r>
              <a:rPr lang="fi-FI" dirty="0"/>
              <a:t> laaditun viitearkkitehtuurin kanssa.</a:t>
            </a:r>
          </a:p>
          <a:p>
            <a:pPr lvl="1"/>
            <a:r>
              <a:rPr lang="fi-FI" dirty="0"/>
              <a:t>Jäsennä nämä joko </a:t>
            </a:r>
            <a:r>
              <a:rPr lang="fi-FI" dirty="0" err="1"/>
              <a:t>KA-käsitetasoittain</a:t>
            </a:r>
            <a:r>
              <a:rPr lang="fi-FI" dirty="0"/>
              <a:t> tai näkökulmittain.</a:t>
            </a:r>
          </a:p>
          <a:p>
            <a:pPr marL="0" indent="0">
              <a:buNone/>
            </a:pPr>
            <a:endParaRPr lang="fi-FI" sz="1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BA44B-04FD-4EED-801C-1C0486E26EE8}" type="slidenum">
              <a:rPr lang="fi-FI" smtClean="0">
                <a:solidFill>
                  <a:srgbClr val="FFFFFF"/>
                </a:solidFill>
              </a:rPr>
              <a:pPr/>
              <a:t>28</a:t>
            </a:fld>
            <a:endParaRPr lang="fi-FI">
              <a:solidFill>
                <a:srgbClr val="FFFFFF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 rot="16200000">
            <a:off x="739757" y="-165722"/>
            <a:ext cx="746076" cy="1324999"/>
            <a:chOff x="0" y="173113"/>
            <a:chExt cx="746076" cy="1065823"/>
          </a:xfrm>
        </p:grpSpPr>
        <p:sp>
          <p:nvSpPr>
            <p:cNvPr id="5" name="Chevron 4"/>
            <p:cNvSpPr/>
            <p:nvPr/>
          </p:nvSpPr>
          <p:spPr>
            <a:xfrm rot="5400000">
              <a:off x="-159874" y="332987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Chevron 4"/>
            <p:cNvSpPr/>
            <p:nvPr/>
          </p:nvSpPr>
          <p:spPr>
            <a:xfrm rot="5400000">
              <a:off x="1" y="645243"/>
              <a:ext cx="746076" cy="3197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Määrittele kohde ja tavoitteet</a:t>
              </a:r>
              <a:endParaRPr lang="fi-FI" sz="900" kern="1200" dirty="0"/>
            </a:p>
          </p:txBody>
        </p:sp>
      </p:grpSp>
      <p:grpSp>
        <p:nvGrpSpPr>
          <p:cNvPr id="7" name="Group 6"/>
          <p:cNvGrpSpPr/>
          <p:nvPr/>
        </p:nvGrpSpPr>
        <p:grpSpPr>
          <a:xfrm rot="16200000">
            <a:off x="1833592" y="-222589"/>
            <a:ext cx="746076" cy="1438733"/>
            <a:chOff x="1" y="1071266"/>
            <a:chExt cx="746076" cy="1065823"/>
          </a:xfrm>
        </p:grpSpPr>
        <p:sp>
          <p:nvSpPr>
            <p:cNvPr id="8" name="Chevron 7"/>
            <p:cNvSpPr/>
            <p:nvPr/>
          </p:nvSpPr>
          <p:spPr>
            <a:xfrm rot="5400000">
              <a:off x="-159873" y="1231140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Chevron 4"/>
            <p:cNvSpPr/>
            <p:nvPr/>
          </p:nvSpPr>
          <p:spPr>
            <a:xfrm rot="5400000">
              <a:off x="36198" y="1494440"/>
              <a:ext cx="673681" cy="3541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Tunnista toiminnan hyödyt ja tuotokset</a:t>
              </a:r>
              <a:endParaRPr lang="fi-FI" sz="900" kern="1200" dirty="0"/>
            </a:p>
          </p:txBody>
        </p:sp>
      </p:grpSp>
      <p:grpSp>
        <p:nvGrpSpPr>
          <p:cNvPr id="10" name="Group 9"/>
          <p:cNvGrpSpPr/>
          <p:nvPr/>
        </p:nvGrpSpPr>
        <p:grpSpPr>
          <a:xfrm rot="16200000">
            <a:off x="3925646" y="-161510"/>
            <a:ext cx="753184" cy="1309469"/>
            <a:chOff x="1" y="3145150"/>
            <a:chExt cx="746076" cy="1065823"/>
          </a:xfrm>
        </p:grpSpPr>
        <p:sp>
          <p:nvSpPr>
            <p:cNvPr id="11" name="Chevron 10"/>
            <p:cNvSpPr/>
            <p:nvPr/>
          </p:nvSpPr>
          <p:spPr>
            <a:xfrm rot="5400000">
              <a:off x="-159873" y="3305024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Chevron 4"/>
            <p:cNvSpPr/>
            <p:nvPr/>
          </p:nvSpPr>
          <p:spPr>
            <a:xfrm rot="5400000">
              <a:off x="1" y="3619450"/>
              <a:ext cx="746076" cy="3197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Täydennä arkkitehtuuri-kuvauksia</a:t>
              </a:r>
              <a:endParaRPr lang="fi-FI" sz="900" kern="1200" dirty="0"/>
            </a:p>
          </p:txBody>
        </p:sp>
      </p:grpSp>
      <p:grpSp>
        <p:nvGrpSpPr>
          <p:cNvPr id="13" name="Group 12"/>
          <p:cNvGrpSpPr/>
          <p:nvPr/>
        </p:nvGrpSpPr>
        <p:grpSpPr>
          <a:xfrm rot="16200000">
            <a:off x="4996854" y="-217499"/>
            <a:ext cx="746075" cy="1428553"/>
            <a:chOff x="1" y="4121817"/>
            <a:chExt cx="746076" cy="1065823"/>
          </a:xfrm>
          <a:solidFill>
            <a:srgbClr val="00B0F0"/>
          </a:solidFill>
        </p:grpSpPr>
        <p:sp>
          <p:nvSpPr>
            <p:cNvPr id="14" name="Chevron 13"/>
            <p:cNvSpPr/>
            <p:nvPr/>
          </p:nvSpPr>
          <p:spPr>
            <a:xfrm rot="5400000">
              <a:off x="-159873" y="4281691"/>
              <a:ext cx="1065823" cy="746076"/>
            </a:xfrm>
            <a:prstGeom prst="chevron">
              <a:avLst/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Chevron 4"/>
            <p:cNvSpPr/>
            <p:nvPr/>
          </p:nvSpPr>
          <p:spPr>
            <a:xfrm rot="5400000">
              <a:off x="84213" y="4454951"/>
              <a:ext cx="577652" cy="47525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dirty="0" smtClean="0"/>
                <a:t>Suunnittele toimeenpano</a:t>
              </a:r>
              <a:r>
                <a:rPr lang="fi-FI" sz="900" kern="1200" dirty="0" smtClean="0"/>
                <a:t>,</a:t>
              </a:r>
            </a:p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katselmoi ja hyväksy</a:t>
              </a:r>
              <a:endParaRPr lang="fi-FI" sz="900" kern="1200" dirty="0"/>
            </a:p>
          </p:txBody>
        </p:sp>
      </p:grpSp>
      <p:grpSp>
        <p:nvGrpSpPr>
          <p:cNvPr id="16" name="Group 15"/>
          <p:cNvGrpSpPr/>
          <p:nvPr/>
        </p:nvGrpSpPr>
        <p:grpSpPr>
          <a:xfrm rot="16200000">
            <a:off x="2914424" y="-151293"/>
            <a:ext cx="746077" cy="1296144"/>
            <a:chOff x="1" y="2209668"/>
            <a:chExt cx="746076" cy="1065823"/>
          </a:xfrm>
        </p:grpSpPr>
        <p:sp>
          <p:nvSpPr>
            <p:cNvPr id="17" name="Chevron 16"/>
            <p:cNvSpPr/>
            <p:nvPr/>
          </p:nvSpPr>
          <p:spPr>
            <a:xfrm rot="5400000">
              <a:off x="-159873" y="2369542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Chevron 4"/>
            <p:cNvSpPr/>
            <p:nvPr/>
          </p:nvSpPr>
          <p:spPr>
            <a:xfrm rot="5400000">
              <a:off x="102386" y="2556031"/>
              <a:ext cx="541305" cy="4407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Suunnittele ja kuvaa viite-arkkitehtuuri </a:t>
              </a:r>
              <a:endParaRPr lang="fi-FI" sz="900" kern="1200" dirty="0"/>
            </a:p>
          </p:txBody>
        </p:sp>
      </p:grpSp>
      <p:sp>
        <p:nvSpPr>
          <p:cNvPr id="23" name="Oval 22"/>
          <p:cNvSpPr/>
          <p:nvPr/>
        </p:nvSpPr>
        <p:spPr bwMode="auto">
          <a:xfrm>
            <a:off x="107504" y="261790"/>
            <a:ext cx="472613" cy="472613"/>
          </a:xfrm>
          <a:prstGeom prst="ellipse">
            <a:avLst/>
          </a:prstGeom>
          <a:solidFill>
            <a:srgbClr val="527E42"/>
          </a:solidFill>
          <a:ln w="31750">
            <a:solidFill>
              <a:schemeClr val="bg1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95250" h="63500" prst="softRound"/>
          </a:sp3d>
          <a:extLst/>
        </p:spPr>
        <p:txBody>
          <a:bodyPr wrap="none" rtlCol="0" anchor="ctr"/>
          <a:lstStyle/>
          <a:p>
            <a:pPr algn="ctr"/>
            <a:r>
              <a:rPr lang="fi-FI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4955059"/>
            <a:ext cx="1866899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606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1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fi-FI" dirty="0"/>
              <a:t>Muunna nämä sellaiseen muotoon, jolla juuri viitearkkitehtuurin HYÖDYNTÄJÄ voi arvioida, missä määrin hänen toimintansa ja ratkaisunsa ovat viitearkkitehtuurin mukaisia.</a:t>
            </a:r>
          </a:p>
          <a:p>
            <a:pPr lvl="2"/>
            <a:r>
              <a:rPr lang="fi-FI" dirty="0"/>
              <a:t>Tyypillisesti tänne tulee ensimmäisinä askelina väittämiä, joilla arvioidaan onko organisaatio tutustunut huolellisesti viitearkkitehtuuriin, onko sen johto hyväksynyt keskeiset viitearkkitehtuurin </a:t>
            </a:r>
            <a:r>
              <a:rPr lang="fi-FI" dirty="0" err="1"/>
              <a:t>KA-periaatteet</a:t>
            </a:r>
            <a:r>
              <a:rPr lang="fi-FI" dirty="0"/>
              <a:t>, onko organisaation toimintaprosessit muokattu viitearkkitehtuurin toiminnallisten linjausten mukaisiksi tms.</a:t>
            </a:r>
          </a:p>
          <a:p>
            <a:pPr lvl="2"/>
            <a:r>
              <a:rPr lang="fi-FI" dirty="0"/>
              <a:t>Tämän lisäksi hyviä </a:t>
            </a:r>
            <a:r>
              <a:rPr lang="fi-FI" dirty="0" err="1"/>
              <a:t>yhteentoimivuuden</a:t>
            </a:r>
            <a:r>
              <a:rPr lang="fi-FI" dirty="0"/>
              <a:t> tasoa seuraavia väittämiä ovat tekniseen </a:t>
            </a:r>
            <a:r>
              <a:rPr lang="fi-FI" dirty="0" err="1"/>
              <a:t>yhteentoimivuuteen</a:t>
            </a:r>
            <a:r>
              <a:rPr lang="fi-FI" dirty="0"/>
              <a:t> ja tietojärjestelmien integraatioihin liittyvät, viitearkkitehtuurista johtavat väittämät.</a:t>
            </a:r>
          </a:p>
          <a:p>
            <a:pPr lvl="1"/>
            <a:r>
              <a:rPr lang="fi-FI" dirty="0"/>
              <a:t>Tunnista keskeiset organisaatiokohtaiseen toimeenpanoon, organisointiin ja resursointiin liittyvät tehtävät, jotka tarvitaan, jotta organisaatio voi edetä viitearkkitehtuurin mukaiseksi.</a:t>
            </a:r>
          </a:p>
          <a:p>
            <a:pPr lvl="2"/>
            <a:r>
              <a:rPr lang="fi-FI" dirty="0"/>
              <a:t>Tänne kuvataan sekä johdon sitoutumista että resursseja ja vastuita koskevia väittämiä. </a:t>
            </a:r>
          </a:p>
          <a:p>
            <a:pPr marL="350838" lvl="1" indent="0">
              <a:buNone/>
            </a:pPr>
            <a:r>
              <a:rPr lang="fi-FI" dirty="0"/>
              <a:t> -&gt;Kirjaa nämä </a:t>
            </a:r>
            <a:r>
              <a:rPr lang="fi-FI" dirty="0" err="1"/>
              <a:t>yhteentoimivuuden</a:t>
            </a:r>
            <a:r>
              <a:rPr lang="fi-FI" dirty="0"/>
              <a:t> mittarit / väittämät Viitearkkitehtuurin </a:t>
            </a:r>
            <a:r>
              <a:rPr lang="fi-FI" dirty="0" err="1"/>
              <a:t>yhteentoimivuuden</a:t>
            </a:r>
            <a:r>
              <a:rPr lang="fi-FI" dirty="0"/>
              <a:t> </a:t>
            </a:r>
            <a:r>
              <a:rPr lang="fi-FI" dirty="0" smtClean="0"/>
              <a:t>arviointi -lomakkeeseen</a:t>
            </a:r>
            <a:r>
              <a:rPr lang="fi-FI" dirty="0"/>
              <a:t>.</a:t>
            </a:r>
          </a:p>
          <a:p>
            <a:pPr marL="0" lvl="0" indent="0">
              <a:buNone/>
            </a:pPr>
            <a:endParaRPr lang="fi-FI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BA44B-04FD-4EED-801C-1C0486E26EE8}" type="slidenum">
              <a:rPr lang="fi-FI" smtClean="0">
                <a:solidFill>
                  <a:srgbClr val="FFFFFF"/>
                </a:solidFill>
              </a:rPr>
              <a:pPr/>
              <a:t>29</a:t>
            </a:fld>
            <a:endParaRPr lang="fi-FI">
              <a:solidFill>
                <a:srgbClr val="FFFFFF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 rot="16200000">
            <a:off x="739757" y="-165722"/>
            <a:ext cx="746076" cy="1324999"/>
            <a:chOff x="0" y="173113"/>
            <a:chExt cx="746076" cy="1065823"/>
          </a:xfrm>
        </p:grpSpPr>
        <p:sp>
          <p:nvSpPr>
            <p:cNvPr id="5" name="Chevron 4"/>
            <p:cNvSpPr/>
            <p:nvPr/>
          </p:nvSpPr>
          <p:spPr>
            <a:xfrm rot="5400000">
              <a:off x="-159874" y="332987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Chevron 4"/>
            <p:cNvSpPr/>
            <p:nvPr/>
          </p:nvSpPr>
          <p:spPr>
            <a:xfrm rot="5400000">
              <a:off x="1" y="645243"/>
              <a:ext cx="746076" cy="3197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Määrittele kohde ja tavoitteet</a:t>
              </a:r>
              <a:endParaRPr lang="fi-FI" sz="900" kern="1200" dirty="0"/>
            </a:p>
          </p:txBody>
        </p:sp>
      </p:grpSp>
      <p:grpSp>
        <p:nvGrpSpPr>
          <p:cNvPr id="7" name="Group 6"/>
          <p:cNvGrpSpPr/>
          <p:nvPr/>
        </p:nvGrpSpPr>
        <p:grpSpPr>
          <a:xfrm rot="16200000">
            <a:off x="1833592" y="-222589"/>
            <a:ext cx="746076" cy="1438733"/>
            <a:chOff x="1" y="1071266"/>
            <a:chExt cx="746076" cy="1065823"/>
          </a:xfrm>
        </p:grpSpPr>
        <p:sp>
          <p:nvSpPr>
            <p:cNvPr id="8" name="Chevron 7"/>
            <p:cNvSpPr/>
            <p:nvPr/>
          </p:nvSpPr>
          <p:spPr>
            <a:xfrm rot="5400000">
              <a:off x="-159873" y="1231140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Chevron 4"/>
            <p:cNvSpPr/>
            <p:nvPr/>
          </p:nvSpPr>
          <p:spPr>
            <a:xfrm rot="5400000">
              <a:off x="36198" y="1494440"/>
              <a:ext cx="673681" cy="3541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Tunnista toiminnan hyödyt ja tuotokset</a:t>
              </a:r>
              <a:endParaRPr lang="fi-FI" sz="900" kern="1200" dirty="0"/>
            </a:p>
          </p:txBody>
        </p:sp>
      </p:grpSp>
      <p:grpSp>
        <p:nvGrpSpPr>
          <p:cNvPr id="10" name="Group 9"/>
          <p:cNvGrpSpPr/>
          <p:nvPr/>
        </p:nvGrpSpPr>
        <p:grpSpPr>
          <a:xfrm rot="16200000">
            <a:off x="3925646" y="-161510"/>
            <a:ext cx="753184" cy="1309469"/>
            <a:chOff x="1" y="3145150"/>
            <a:chExt cx="746076" cy="1065823"/>
          </a:xfrm>
        </p:grpSpPr>
        <p:sp>
          <p:nvSpPr>
            <p:cNvPr id="11" name="Chevron 10"/>
            <p:cNvSpPr/>
            <p:nvPr/>
          </p:nvSpPr>
          <p:spPr>
            <a:xfrm rot="5400000">
              <a:off x="-159873" y="3305024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Chevron 4"/>
            <p:cNvSpPr/>
            <p:nvPr/>
          </p:nvSpPr>
          <p:spPr>
            <a:xfrm rot="5400000">
              <a:off x="1" y="3619450"/>
              <a:ext cx="746076" cy="3197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Täydennä arkkitehtuuri-kuvauksia</a:t>
              </a:r>
              <a:endParaRPr lang="fi-FI" sz="900" kern="1200" dirty="0"/>
            </a:p>
          </p:txBody>
        </p:sp>
      </p:grpSp>
      <p:grpSp>
        <p:nvGrpSpPr>
          <p:cNvPr id="13" name="Group 12"/>
          <p:cNvGrpSpPr/>
          <p:nvPr/>
        </p:nvGrpSpPr>
        <p:grpSpPr>
          <a:xfrm rot="16200000">
            <a:off x="4996854" y="-217499"/>
            <a:ext cx="746075" cy="1428553"/>
            <a:chOff x="1" y="4121817"/>
            <a:chExt cx="746076" cy="1065823"/>
          </a:xfrm>
          <a:solidFill>
            <a:srgbClr val="00B0F0"/>
          </a:solidFill>
        </p:grpSpPr>
        <p:sp>
          <p:nvSpPr>
            <p:cNvPr id="14" name="Chevron 13"/>
            <p:cNvSpPr/>
            <p:nvPr/>
          </p:nvSpPr>
          <p:spPr>
            <a:xfrm rot="5400000">
              <a:off x="-159873" y="4281691"/>
              <a:ext cx="1065823" cy="746076"/>
            </a:xfrm>
            <a:prstGeom prst="chevron">
              <a:avLst/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Chevron 4"/>
            <p:cNvSpPr/>
            <p:nvPr/>
          </p:nvSpPr>
          <p:spPr>
            <a:xfrm rot="5400000">
              <a:off x="84213" y="4454951"/>
              <a:ext cx="577652" cy="47525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dirty="0" smtClean="0"/>
                <a:t>Suunnittele toimeenpano</a:t>
              </a:r>
              <a:r>
                <a:rPr lang="fi-FI" sz="900" kern="1200" dirty="0" smtClean="0"/>
                <a:t>,</a:t>
              </a:r>
            </a:p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katselmoi ja hyväksy</a:t>
              </a:r>
              <a:endParaRPr lang="fi-FI" sz="900" kern="1200" dirty="0"/>
            </a:p>
          </p:txBody>
        </p:sp>
      </p:grpSp>
      <p:grpSp>
        <p:nvGrpSpPr>
          <p:cNvPr id="16" name="Group 15"/>
          <p:cNvGrpSpPr/>
          <p:nvPr/>
        </p:nvGrpSpPr>
        <p:grpSpPr>
          <a:xfrm rot="16200000">
            <a:off x="2914424" y="-151293"/>
            <a:ext cx="746077" cy="1296144"/>
            <a:chOff x="1" y="2209668"/>
            <a:chExt cx="746076" cy="1065823"/>
          </a:xfrm>
        </p:grpSpPr>
        <p:sp>
          <p:nvSpPr>
            <p:cNvPr id="17" name="Chevron 16"/>
            <p:cNvSpPr/>
            <p:nvPr/>
          </p:nvSpPr>
          <p:spPr>
            <a:xfrm rot="5400000">
              <a:off x="-159873" y="2369542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Chevron 4"/>
            <p:cNvSpPr/>
            <p:nvPr/>
          </p:nvSpPr>
          <p:spPr>
            <a:xfrm rot="5400000">
              <a:off x="102386" y="2556031"/>
              <a:ext cx="541305" cy="4407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Suunnittele ja kuvaa viite-arkkitehtuuri </a:t>
              </a:r>
              <a:endParaRPr lang="fi-FI" sz="900" kern="1200" dirty="0"/>
            </a:p>
          </p:txBody>
        </p:sp>
      </p:grpSp>
      <p:sp>
        <p:nvSpPr>
          <p:cNvPr id="23" name="Oval 22"/>
          <p:cNvSpPr/>
          <p:nvPr/>
        </p:nvSpPr>
        <p:spPr bwMode="auto">
          <a:xfrm>
            <a:off x="107504" y="261790"/>
            <a:ext cx="472613" cy="472613"/>
          </a:xfrm>
          <a:prstGeom prst="ellipse">
            <a:avLst/>
          </a:prstGeom>
          <a:solidFill>
            <a:srgbClr val="527E42"/>
          </a:solidFill>
          <a:ln w="31750">
            <a:solidFill>
              <a:schemeClr val="bg1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95250" h="63500" prst="softRound"/>
          </a:sp3d>
          <a:extLst/>
        </p:spPr>
        <p:txBody>
          <a:bodyPr wrap="none" rtlCol="0" anchor="ctr"/>
          <a:lstStyle/>
          <a:p>
            <a:pPr algn="ctr"/>
            <a:r>
              <a:rPr lang="fi-FI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401128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7959725" cy="687763"/>
          </a:xfrm>
        </p:spPr>
        <p:txBody>
          <a:bodyPr/>
          <a:lstStyle/>
          <a:p>
            <a:r>
              <a:rPr lang="fi-FI" dirty="0" smtClean="0"/>
              <a:t>Viitearkkitehtuurin suunnitteluprosessin vaiheet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C7420-4EAC-477A-9CB6-7226FD7EF905}" type="slidenum">
              <a:rPr lang="fi-FI" smtClean="0">
                <a:solidFill>
                  <a:srgbClr val="FFFFFF"/>
                </a:solidFill>
              </a:rPr>
              <a:pPr/>
              <a:t>3</a:t>
            </a:fld>
            <a:endParaRPr lang="fi-FI">
              <a:solidFill>
                <a:srgbClr val="FFFFFF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 rot="16200000">
            <a:off x="1174625" y="974878"/>
            <a:ext cx="746076" cy="1569878"/>
            <a:chOff x="0" y="173113"/>
            <a:chExt cx="746076" cy="1065823"/>
          </a:xfrm>
          <a:solidFill>
            <a:schemeClr val="accent2">
              <a:lumMod val="90000"/>
            </a:schemeClr>
          </a:solidFill>
        </p:grpSpPr>
        <p:sp>
          <p:nvSpPr>
            <p:cNvPr id="6" name="Chevron 5"/>
            <p:cNvSpPr/>
            <p:nvPr/>
          </p:nvSpPr>
          <p:spPr>
            <a:xfrm rot="5400000">
              <a:off x="-159874" y="332987"/>
              <a:ext cx="1065823" cy="746076"/>
            </a:xfrm>
            <a:prstGeom prst="chevron">
              <a:avLst/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Chevron 4"/>
            <p:cNvSpPr/>
            <p:nvPr/>
          </p:nvSpPr>
          <p:spPr>
            <a:xfrm rot="5400000">
              <a:off x="1" y="581826"/>
              <a:ext cx="746076" cy="31974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Määrittele kohde ja tavoitteet</a:t>
              </a:r>
              <a:endParaRPr lang="fi-FI" sz="900" kern="1200" dirty="0"/>
            </a:p>
          </p:txBody>
        </p:sp>
      </p:grpSp>
      <p:grpSp>
        <p:nvGrpSpPr>
          <p:cNvPr id="8" name="Group 7"/>
          <p:cNvGrpSpPr/>
          <p:nvPr/>
        </p:nvGrpSpPr>
        <p:grpSpPr>
          <a:xfrm rot="16200000">
            <a:off x="2470772" y="967729"/>
            <a:ext cx="746076" cy="1584177"/>
            <a:chOff x="1" y="1071266"/>
            <a:chExt cx="746076" cy="1065823"/>
          </a:xfrm>
          <a:solidFill>
            <a:schemeClr val="accent2">
              <a:lumMod val="90000"/>
            </a:schemeClr>
          </a:solidFill>
        </p:grpSpPr>
        <p:sp>
          <p:nvSpPr>
            <p:cNvPr id="9" name="Chevron 8"/>
            <p:cNvSpPr/>
            <p:nvPr/>
          </p:nvSpPr>
          <p:spPr>
            <a:xfrm rot="5400000">
              <a:off x="-159873" y="1231140"/>
              <a:ext cx="1065823" cy="746076"/>
            </a:xfrm>
            <a:prstGeom prst="chevron">
              <a:avLst/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Chevron 4"/>
            <p:cNvSpPr/>
            <p:nvPr/>
          </p:nvSpPr>
          <p:spPr>
            <a:xfrm rot="5400000">
              <a:off x="36198" y="1494440"/>
              <a:ext cx="673681" cy="35410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Tunnista </a:t>
              </a:r>
              <a:r>
                <a:rPr lang="fi-FI" sz="900" dirty="0" smtClean="0"/>
                <a:t>toiminnan </a:t>
              </a:r>
              <a:r>
                <a:rPr lang="fi-FI" sz="900" kern="1200" dirty="0" smtClean="0"/>
                <a:t>hyödyt ja tuotokset</a:t>
              </a:r>
              <a:endParaRPr lang="fi-FI" sz="900" kern="1200" dirty="0"/>
            </a:p>
          </p:txBody>
        </p:sp>
      </p:grpSp>
      <p:grpSp>
        <p:nvGrpSpPr>
          <p:cNvPr id="11" name="Group 10"/>
          <p:cNvGrpSpPr/>
          <p:nvPr/>
        </p:nvGrpSpPr>
        <p:grpSpPr>
          <a:xfrm rot="16200000">
            <a:off x="5199927" y="881465"/>
            <a:ext cx="746077" cy="1742488"/>
            <a:chOff x="1" y="3145150"/>
            <a:chExt cx="746076" cy="1065823"/>
          </a:xfrm>
          <a:solidFill>
            <a:schemeClr val="accent2">
              <a:lumMod val="90000"/>
            </a:schemeClr>
          </a:solidFill>
        </p:grpSpPr>
        <p:sp>
          <p:nvSpPr>
            <p:cNvPr id="12" name="Chevron 11"/>
            <p:cNvSpPr/>
            <p:nvPr/>
          </p:nvSpPr>
          <p:spPr>
            <a:xfrm rot="5400000">
              <a:off x="-159873" y="3305024"/>
              <a:ext cx="1065823" cy="746076"/>
            </a:xfrm>
            <a:prstGeom prst="chevron">
              <a:avLst/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Chevron 4"/>
            <p:cNvSpPr/>
            <p:nvPr/>
          </p:nvSpPr>
          <p:spPr>
            <a:xfrm rot="5400000">
              <a:off x="26633" y="3560651"/>
              <a:ext cx="692814" cy="31974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Täydennä</a:t>
              </a:r>
            </a:p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 arkkitehtuuri-</a:t>
              </a:r>
            </a:p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kuvauksia</a:t>
              </a:r>
              <a:endParaRPr lang="fi-FI" sz="900" kern="1200" dirty="0"/>
            </a:p>
          </p:txBody>
        </p:sp>
      </p:grpSp>
      <p:grpSp>
        <p:nvGrpSpPr>
          <p:cNvPr id="14" name="Group 13"/>
          <p:cNvGrpSpPr/>
          <p:nvPr/>
        </p:nvGrpSpPr>
        <p:grpSpPr>
          <a:xfrm rot="16200000">
            <a:off x="6676089" y="924577"/>
            <a:ext cx="746077" cy="1670480"/>
            <a:chOff x="1" y="4121817"/>
            <a:chExt cx="746076" cy="1065823"/>
          </a:xfrm>
          <a:solidFill>
            <a:schemeClr val="accent2">
              <a:lumMod val="90000"/>
            </a:schemeClr>
          </a:solidFill>
        </p:grpSpPr>
        <p:sp>
          <p:nvSpPr>
            <p:cNvPr id="15" name="Chevron 14"/>
            <p:cNvSpPr/>
            <p:nvPr/>
          </p:nvSpPr>
          <p:spPr>
            <a:xfrm rot="5400000">
              <a:off x="-159873" y="4281691"/>
              <a:ext cx="1065823" cy="746076"/>
            </a:xfrm>
            <a:prstGeom prst="chevron">
              <a:avLst/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Chevron 4"/>
            <p:cNvSpPr/>
            <p:nvPr/>
          </p:nvSpPr>
          <p:spPr>
            <a:xfrm rot="5400000">
              <a:off x="84213" y="4454951"/>
              <a:ext cx="577652" cy="47525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dirty="0" smtClean="0"/>
                <a:t>Suunnittele toimeenpano</a:t>
              </a:r>
              <a:r>
                <a:rPr lang="fi-FI" sz="900" kern="1200" dirty="0" smtClean="0"/>
                <a:t>,</a:t>
              </a:r>
            </a:p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katselmoi ja hyväksy</a:t>
              </a:r>
              <a:endParaRPr lang="fi-FI" sz="900" kern="1200" dirty="0"/>
            </a:p>
          </p:txBody>
        </p:sp>
      </p:grpSp>
      <p:grpSp>
        <p:nvGrpSpPr>
          <p:cNvPr id="17" name="Group 16"/>
          <p:cNvGrpSpPr/>
          <p:nvPr/>
        </p:nvGrpSpPr>
        <p:grpSpPr>
          <a:xfrm rot="16200000">
            <a:off x="3751307" y="1017021"/>
            <a:ext cx="746077" cy="1471373"/>
            <a:chOff x="1" y="2209668"/>
            <a:chExt cx="746076" cy="1065823"/>
          </a:xfrm>
          <a:solidFill>
            <a:schemeClr val="accent2">
              <a:lumMod val="90000"/>
            </a:schemeClr>
          </a:solidFill>
        </p:grpSpPr>
        <p:sp>
          <p:nvSpPr>
            <p:cNvPr id="18" name="Chevron 17"/>
            <p:cNvSpPr/>
            <p:nvPr/>
          </p:nvSpPr>
          <p:spPr>
            <a:xfrm rot="5400000">
              <a:off x="-159873" y="2369542"/>
              <a:ext cx="1065823" cy="746076"/>
            </a:xfrm>
            <a:prstGeom prst="chevron">
              <a:avLst/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Chevron 4"/>
            <p:cNvSpPr/>
            <p:nvPr/>
          </p:nvSpPr>
          <p:spPr>
            <a:xfrm rot="5400000">
              <a:off x="102386" y="2556031"/>
              <a:ext cx="541305" cy="44070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dirty="0" smtClean="0"/>
                <a:t>Suunnittele ja k</a:t>
              </a:r>
              <a:r>
                <a:rPr lang="fi-FI" sz="900" kern="1200" dirty="0" smtClean="0"/>
                <a:t>uvaa viite-arkkitehtuuri </a:t>
              </a:r>
              <a:endParaRPr lang="fi-FI" sz="9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42302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1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fi-FI" dirty="0" smtClean="0"/>
              <a:t>10. Tarkenna, mitkä </a:t>
            </a:r>
            <a:r>
              <a:rPr lang="fi-FI" dirty="0"/>
              <a:t>ovat viitearkkitehtuurin keskeiset </a:t>
            </a:r>
            <a:endParaRPr lang="fi-FI" dirty="0" smtClean="0"/>
          </a:p>
          <a:p>
            <a:pPr marL="0" lvl="0" indent="0">
              <a:buNone/>
            </a:pPr>
            <a:r>
              <a:rPr lang="fi-FI" dirty="0" smtClean="0"/>
              <a:t>vaatimukset </a:t>
            </a:r>
            <a:r>
              <a:rPr lang="fi-FI" dirty="0"/>
              <a:t>eri näkökulmista. </a:t>
            </a:r>
            <a:endParaRPr lang="fi-FI" dirty="0" smtClean="0"/>
          </a:p>
          <a:p>
            <a:pPr marL="0" lvl="0" indent="0">
              <a:buNone/>
            </a:pPr>
            <a:r>
              <a:rPr lang="fi-FI" sz="1800" dirty="0" smtClean="0"/>
              <a:t>-&gt; Kirjaa Viitearkkitehtuurin vaatimuslista -taulukkoon</a:t>
            </a:r>
          </a:p>
          <a:p>
            <a:pPr marL="0" indent="0">
              <a:buNone/>
            </a:pPr>
            <a:endParaRPr lang="fi-FI" sz="1800" dirty="0"/>
          </a:p>
          <a:p>
            <a:pPr marL="0" lvl="0" indent="0">
              <a:buNone/>
            </a:pPr>
            <a:r>
              <a:rPr lang="fi-FI" dirty="0" smtClean="0"/>
              <a:t>11. Järjestä </a:t>
            </a:r>
            <a:r>
              <a:rPr lang="fi-FI" dirty="0"/>
              <a:t>viitearkkitehtuurin dokumentaation </a:t>
            </a:r>
            <a:r>
              <a:rPr lang="fi-FI" dirty="0" smtClean="0"/>
              <a:t>katselmointi </a:t>
            </a:r>
          </a:p>
          <a:p>
            <a:pPr marL="0" lvl="0" indent="0">
              <a:buNone/>
            </a:pPr>
            <a:r>
              <a:rPr lang="fi-FI" dirty="0" smtClean="0"/>
              <a:t>hyviä katselmointikäytäntöjä noudattaen.</a:t>
            </a:r>
          </a:p>
          <a:p>
            <a:pPr marL="0" lvl="0" indent="0">
              <a:buNone/>
            </a:pPr>
            <a:endParaRPr lang="fi-FI" dirty="0" smtClean="0"/>
          </a:p>
          <a:p>
            <a:pPr marL="0" indent="0">
              <a:buNone/>
            </a:pPr>
            <a:r>
              <a:rPr lang="fi-FI" dirty="0"/>
              <a:t>12.Käsittele palautteet ja kommentit ja viimeistele dokumentaatio. </a:t>
            </a:r>
          </a:p>
          <a:p>
            <a:pPr lvl="1"/>
            <a:r>
              <a:rPr lang="fi-FI" sz="1600" dirty="0"/>
              <a:t>Huomioi, että vasta hyväksytty ja julkaisuvalmis versio numeroidaan versioksi 1.0</a:t>
            </a:r>
            <a:r>
              <a:rPr lang="fi-FI" sz="1600" dirty="0" smtClean="0"/>
              <a:t>.</a:t>
            </a:r>
            <a:endParaRPr lang="fi-FI" dirty="0" smtClean="0"/>
          </a:p>
          <a:p>
            <a:pPr marL="0" lvl="0" indent="0">
              <a:buNone/>
            </a:pPr>
            <a:r>
              <a:rPr lang="fi-FI" dirty="0" smtClean="0"/>
              <a:t>13.Hanki </a:t>
            </a:r>
            <a:r>
              <a:rPr lang="fi-FI" dirty="0"/>
              <a:t>viitearkkitehtuurille hyväksyntä vaadittavilta tahoilta.</a:t>
            </a:r>
          </a:p>
          <a:p>
            <a:pPr lvl="1"/>
            <a:r>
              <a:rPr lang="fi-FI" sz="1600" dirty="0"/>
              <a:t>Viitearkkitehtuurin valmistuttua sen lopputulokset tulee viedä oikeille tahoille päätettäväksi ja hakea sitä kautta hyväksyntä dokumentaatiolle sekä viitearkkitehtuurin toimeenpanosuunnitelmalle. </a:t>
            </a:r>
          </a:p>
          <a:p>
            <a:pPr lvl="1"/>
            <a:r>
              <a:rPr lang="fi-FI" sz="1600" dirty="0"/>
              <a:t>Esimerkiksi </a:t>
            </a:r>
            <a:r>
              <a:rPr lang="fi-FI" sz="1600" dirty="0" err="1"/>
              <a:t>JHKA-tason</a:t>
            </a:r>
            <a:r>
              <a:rPr lang="fi-FI" sz="1600" dirty="0"/>
              <a:t> viitearkkitehtuurit hyväksyy </a:t>
            </a:r>
            <a:r>
              <a:rPr lang="fi-FI" sz="1600" dirty="0" err="1"/>
              <a:t>JHKA-jaosto</a:t>
            </a:r>
            <a:r>
              <a:rPr lang="fi-FI" sz="1600" dirty="0"/>
              <a:t> ja JUHTA.</a:t>
            </a:r>
          </a:p>
          <a:p>
            <a:pPr marL="0" lvl="0" indent="0">
              <a:buNone/>
            </a:pPr>
            <a:endParaRPr lang="fi-FI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BA44B-04FD-4EED-801C-1C0486E26EE8}" type="slidenum">
              <a:rPr lang="fi-FI" smtClean="0">
                <a:solidFill>
                  <a:srgbClr val="FFFFFF"/>
                </a:solidFill>
              </a:rPr>
              <a:pPr/>
              <a:t>30</a:t>
            </a:fld>
            <a:endParaRPr lang="fi-FI">
              <a:solidFill>
                <a:srgbClr val="FFFFFF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 rot="16200000">
            <a:off x="739757" y="-165722"/>
            <a:ext cx="746076" cy="1324999"/>
            <a:chOff x="0" y="173113"/>
            <a:chExt cx="746076" cy="1065823"/>
          </a:xfrm>
        </p:grpSpPr>
        <p:sp>
          <p:nvSpPr>
            <p:cNvPr id="5" name="Chevron 4"/>
            <p:cNvSpPr/>
            <p:nvPr/>
          </p:nvSpPr>
          <p:spPr>
            <a:xfrm rot="5400000">
              <a:off x="-159874" y="332987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Chevron 4"/>
            <p:cNvSpPr/>
            <p:nvPr/>
          </p:nvSpPr>
          <p:spPr>
            <a:xfrm rot="5400000">
              <a:off x="1" y="645243"/>
              <a:ext cx="746076" cy="3197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Määrittele kohde ja tavoitteet</a:t>
              </a:r>
              <a:endParaRPr lang="fi-FI" sz="900" kern="1200" dirty="0"/>
            </a:p>
          </p:txBody>
        </p:sp>
      </p:grpSp>
      <p:grpSp>
        <p:nvGrpSpPr>
          <p:cNvPr id="7" name="Group 6"/>
          <p:cNvGrpSpPr/>
          <p:nvPr/>
        </p:nvGrpSpPr>
        <p:grpSpPr>
          <a:xfrm rot="16200000">
            <a:off x="1833592" y="-222589"/>
            <a:ext cx="746076" cy="1438733"/>
            <a:chOff x="1" y="1071266"/>
            <a:chExt cx="746076" cy="1065823"/>
          </a:xfrm>
        </p:grpSpPr>
        <p:sp>
          <p:nvSpPr>
            <p:cNvPr id="8" name="Chevron 7"/>
            <p:cNvSpPr/>
            <p:nvPr/>
          </p:nvSpPr>
          <p:spPr>
            <a:xfrm rot="5400000">
              <a:off x="-159873" y="1231140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Chevron 4"/>
            <p:cNvSpPr/>
            <p:nvPr/>
          </p:nvSpPr>
          <p:spPr>
            <a:xfrm rot="5400000">
              <a:off x="36198" y="1494440"/>
              <a:ext cx="673681" cy="3541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Tunnista toiminnan hyödyt ja tuotokset</a:t>
              </a:r>
              <a:endParaRPr lang="fi-FI" sz="900" kern="1200" dirty="0"/>
            </a:p>
          </p:txBody>
        </p:sp>
      </p:grpSp>
      <p:grpSp>
        <p:nvGrpSpPr>
          <p:cNvPr id="10" name="Group 9"/>
          <p:cNvGrpSpPr/>
          <p:nvPr/>
        </p:nvGrpSpPr>
        <p:grpSpPr>
          <a:xfrm rot="16200000">
            <a:off x="3925646" y="-161510"/>
            <a:ext cx="753184" cy="1309469"/>
            <a:chOff x="1" y="3145150"/>
            <a:chExt cx="746076" cy="1065823"/>
          </a:xfrm>
        </p:grpSpPr>
        <p:sp>
          <p:nvSpPr>
            <p:cNvPr id="11" name="Chevron 10"/>
            <p:cNvSpPr/>
            <p:nvPr/>
          </p:nvSpPr>
          <p:spPr>
            <a:xfrm rot="5400000">
              <a:off x="-159873" y="3305024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Chevron 4"/>
            <p:cNvSpPr/>
            <p:nvPr/>
          </p:nvSpPr>
          <p:spPr>
            <a:xfrm rot="5400000">
              <a:off x="1" y="3619450"/>
              <a:ext cx="746076" cy="3197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Täydennä arkkitehtuuri-kuvauksia</a:t>
              </a:r>
              <a:endParaRPr lang="fi-FI" sz="900" kern="1200" dirty="0"/>
            </a:p>
          </p:txBody>
        </p:sp>
      </p:grpSp>
      <p:grpSp>
        <p:nvGrpSpPr>
          <p:cNvPr id="13" name="Group 12"/>
          <p:cNvGrpSpPr/>
          <p:nvPr/>
        </p:nvGrpSpPr>
        <p:grpSpPr>
          <a:xfrm rot="16200000">
            <a:off x="4996854" y="-217499"/>
            <a:ext cx="746075" cy="1428553"/>
            <a:chOff x="1" y="4121817"/>
            <a:chExt cx="746076" cy="1065823"/>
          </a:xfrm>
          <a:solidFill>
            <a:srgbClr val="00B0F0"/>
          </a:solidFill>
        </p:grpSpPr>
        <p:sp>
          <p:nvSpPr>
            <p:cNvPr id="14" name="Chevron 13"/>
            <p:cNvSpPr/>
            <p:nvPr/>
          </p:nvSpPr>
          <p:spPr>
            <a:xfrm rot="5400000">
              <a:off x="-159873" y="4281691"/>
              <a:ext cx="1065823" cy="746076"/>
            </a:xfrm>
            <a:prstGeom prst="chevron">
              <a:avLst/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Chevron 4"/>
            <p:cNvSpPr/>
            <p:nvPr/>
          </p:nvSpPr>
          <p:spPr>
            <a:xfrm rot="5400000">
              <a:off x="84213" y="4454951"/>
              <a:ext cx="577652" cy="47525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dirty="0" smtClean="0"/>
                <a:t>Suunnittele toimeenpano</a:t>
              </a:r>
              <a:r>
                <a:rPr lang="fi-FI" sz="900" kern="1200" dirty="0" smtClean="0"/>
                <a:t>,</a:t>
              </a:r>
            </a:p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katselmoi ja hyväksy</a:t>
              </a:r>
              <a:endParaRPr lang="fi-FI" sz="900" kern="1200" dirty="0"/>
            </a:p>
          </p:txBody>
        </p:sp>
      </p:grpSp>
      <p:grpSp>
        <p:nvGrpSpPr>
          <p:cNvPr id="16" name="Group 15"/>
          <p:cNvGrpSpPr/>
          <p:nvPr/>
        </p:nvGrpSpPr>
        <p:grpSpPr>
          <a:xfrm rot="16200000">
            <a:off x="2914424" y="-151293"/>
            <a:ext cx="746077" cy="1296144"/>
            <a:chOff x="1" y="2209668"/>
            <a:chExt cx="746076" cy="1065823"/>
          </a:xfrm>
        </p:grpSpPr>
        <p:sp>
          <p:nvSpPr>
            <p:cNvPr id="17" name="Chevron 16"/>
            <p:cNvSpPr/>
            <p:nvPr/>
          </p:nvSpPr>
          <p:spPr>
            <a:xfrm rot="5400000">
              <a:off x="-159873" y="2369542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Chevron 4"/>
            <p:cNvSpPr/>
            <p:nvPr/>
          </p:nvSpPr>
          <p:spPr>
            <a:xfrm rot="5400000">
              <a:off x="102386" y="2556031"/>
              <a:ext cx="541305" cy="4407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Suunnittele ja kuvaa viite-arkkitehtuuri </a:t>
              </a:r>
              <a:endParaRPr lang="fi-FI" sz="900" kern="1200" dirty="0"/>
            </a:p>
          </p:txBody>
        </p:sp>
      </p:grp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5568" y="869818"/>
            <a:ext cx="1926854" cy="127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Oval 22"/>
          <p:cNvSpPr/>
          <p:nvPr/>
        </p:nvSpPr>
        <p:spPr bwMode="auto">
          <a:xfrm>
            <a:off x="107504" y="261790"/>
            <a:ext cx="472613" cy="472613"/>
          </a:xfrm>
          <a:prstGeom prst="ellipse">
            <a:avLst/>
          </a:prstGeom>
          <a:solidFill>
            <a:srgbClr val="527E42"/>
          </a:solidFill>
          <a:ln w="31750">
            <a:solidFill>
              <a:schemeClr val="bg1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95250" h="63500" prst="softRound"/>
          </a:sp3d>
          <a:extLst/>
        </p:spPr>
        <p:txBody>
          <a:bodyPr wrap="none" rtlCol="0" anchor="ctr"/>
          <a:lstStyle/>
          <a:p>
            <a:pPr algn="ctr"/>
            <a:r>
              <a:rPr lang="fi-FI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251498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19"/>
          <p:cNvSpPr>
            <a:spLocks noGrp="1"/>
          </p:cNvSpPr>
          <p:nvPr>
            <p:ph idx="1"/>
          </p:nvPr>
        </p:nvSpPr>
        <p:spPr>
          <a:xfrm>
            <a:off x="578487" y="980728"/>
            <a:ext cx="7953375" cy="5170199"/>
          </a:xfrm>
        </p:spPr>
        <p:txBody>
          <a:bodyPr/>
          <a:lstStyle/>
          <a:p>
            <a:pPr marL="0" indent="0">
              <a:buNone/>
            </a:pPr>
            <a:r>
              <a:rPr lang="fi-FI" dirty="0"/>
              <a:t> </a:t>
            </a:r>
          </a:p>
          <a:p>
            <a:pPr marL="0" lvl="0" indent="0">
              <a:buNone/>
            </a:pPr>
            <a:r>
              <a:rPr lang="fi-FI" dirty="0" smtClean="0"/>
              <a:t>14. Julkaise </a:t>
            </a:r>
            <a:r>
              <a:rPr lang="fi-FI" dirty="0"/>
              <a:t>viitearkkitehtuuri ja tiedota julkaisusta viestintäsuunnitelman mukaisesti.</a:t>
            </a:r>
          </a:p>
          <a:p>
            <a:pPr lvl="1"/>
            <a:r>
              <a:rPr lang="fi-FI" sz="1600" dirty="0"/>
              <a:t>Esimerkiksi </a:t>
            </a:r>
            <a:r>
              <a:rPr lang="fi-FI" sz="1600" dirty="0" err="1"/>
              <a:t>JHKA-tason</a:t>
            </a:r>
            <a:r>
              <a:rPr lang="fi-FI" sz="1600" dirty="0"/>
              <a:t> viitearkkitehtuurit julkaistaan </a:t>
            </a:r>
            <a:r>
              <a:rPr lang="fi-FI" sz="1600" dirty="0" err="1"/>
              <a:t>yhteentoimivuus.fi</a:t>
            </a:r>
            <a:r>
              <a:rPr lang="fi-FI" sz="1600" dirty="0"/>
              <a:t> -portaalissa.</a:t>
            </a:r>
          </a:p>
          <a:p>
            <a:endParaRPr lang="fi-FI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BA44B-04FD-4EED-801C-1C0486E26EE8}" type="slidenum">
              <a:rPr lang="fi-FI" smtClean="0">
                <a:solidFill>
                  <a:srgbClr val="FFFFFF"/>
                </a:solidFill>
              </a:rPr>
              <a:pPr/>
              <a:t>31</a:t>
            </a:fld>
            <a:endParaRPr lang="fi-FI">
              <a:solidFill>
                <a:srgbClr val="FFFFFF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 rot="16200000">
            <a:off x="739757" y="-165722"/>
            <a:ext cx="746076" cy="1324999"/>
            <a:chOff x="0" y="173113"/>
            <a:chExt cx="746076" cy="1065823"/>
          </a:xfrm>
        </p:grpSpPr>
        <p:sp>
          <p:nvSpPr>
            <p:cNvPr id="5" name="Chevron 4"/>
            <p:cNvSpPr/>
            <p:nvPr/>
          </p:nvSpPr>
          <p:spPr>
            <a:xfrm rot="5400000">
              <a:off x="-159874" y="332987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Chevron 4"/>
            <p:cNvSpPr/>
            <p:nvPr/>
          </p:nvSpPr>
          <p:spPr>
            <a:xfrm rot="5400000">
              <a:off x="1" y="645243"/>
              <a:ext cx="746076" cy="3197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Määrittele kohde ja tavoitteet</a:t>
              </a:r>
              <a:endParaRPr lang="fi-FI" sz="900" kern="1200" dirty="0"/>
            </a:p>
          </p:txBody>
        </p:sp>
      </p:grpSp>
      <p:grpSp>
        <p:nvGrpSpPr>
          <p:cNvPr id="7" name="Group 6"/>
          <p:cNvGrpSpPr/>
          <p:nvPr/>
        </p:nvGrpSpPr>
        <p:grpSpPr>
          <a:xfrm rot="16200000">
            <a:off x="1833592" y="-222589"/>
            <a:ext cx="746076" cy="1438733"/>
            <a:chOff x="1" y="1071266"/>
            <a:chExt cx="746076" cy="1065823"/>
          </a:xfrm>
        </p:grpSpPr>
        <p:sp>
          <p:nvSpPr>
            <p:cNvPr id="8" name="Chevron 7"/>
            <p:cNvSpPr/>
            <p:nvPr/>
          </p:nvSpPr>
          <p:spPr>
            <a:xfrm rot="5400000">
              <a:off x="-159873" y="1231140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Chevron 4"/>
            <p:cNvSpPr/>
            <p:nvPr/>
          </p:nvSpPr>
          <p:spPr>
            <a:xfrm rot="5400000">
              <a:off x="36198" y="1494440"/>
              <a:ext cx="673681" cy="3541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Tunnista toiminnan </a:t>
              </a:r>
              <a:r>
                <a:rPr lang="fi-FI" sz="900" dirty="0" smtClean="0"/>
                <a:t>hyödyt </a:t>
              </a:r>
              <a:r>
                <a:rPr lang="fi-FI" sz="900" kern="1200" dirty="0" smtClean="0"/>
                <a:t>ja tuotokset</a:t>
              </a:r>
              <a:endParaRPr lang="fi-FI" sz="900" kern="1200" dirty="0"/>
            </a:p>
          </p:txBody>
        </p:sp>
      </p:grpSp>
      <p:grpSp>
        <p:nvGrpSpPr>
          <p:cNvPr id="10" name="Group 9"/>
          <p:cNvGrpSpPr/>
          <p:nvPr/>
        </p:nvGrpSpPr>
        <p:grpSpPr>
          <a:xfrm rot="16200000">
            <a:off x="3925646" y="-161510"/>
            <a:ext cx="753184" cy="1309469"/>
            <a:chOff x="1" y="3145150"/>
            <a:chExt cx="746076" cy="1065823"/>
          </a:xfrm>
        </p:grpSpPr>
        <p:sp>
          <p:nvSpPr>
            <p:cNvPr id="11" name="Chevron 10"/>
            <p:cNvSpPr/>
            <p:nvPr/>
          </p:nvSpPr>
          <p:spPr>
            <a:xfrm rot="5400000">
              <a:off x="-159873" y="3305024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Chevron 4"/>
            <p:cNvSpPr/>
            <p:nvPr/>
          </p:nvSpPr>
          <p:spPr>
            <a:xfrm rot="5400000">
              <a:off x="1" y="3619450"/>
              <a:ext cx="746076" cy="3197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Täydennä arkkitehtuuri-kuvauksia</a:t>
              </a:r>
              <a:endParaRPr lang="fi-FI" sz="900" kern="1200" dirty="0"/>
            </a:p>
          </p:txBody>
        </p:sp>
      </p:grpSp>
      <p:grpSp>
        <p:nvGrpSpPr>
          <p:cNvPr id="13" name="Group 12"/>
          <p:cNvGrpSpPr/>
          <p:nvPr/>
        </p:nvGrpSpPr>
        <p:grpSpPr>
          <a:xfrm rot="16200000">
            <a:off x="4996854" y="-217499"/>
            <a:ext cx="746075" cy="1428553"/>
            <a:chOff x="1" y="4121817"/>
            <a:chExt cx="746076" cy="1065823"/>
          </a:xfrm>
          <a:solidFill>
            <a:srgbClr val="00B0F0"/>
          </a:solidFill>
        </p:grpSpPr>
        <p:sp>
          <p:nvSpPr>
            <p:cNvPr id="14" name="Chevron 13"/>
            <p:cNvSpPr/>
            <p:nvPr/>
          </p:nvSpPr>
          <p:spPr>
            <a:xfrm rot="5400000">
              <a:off x="-159873" y="4281691"/>
              <a:ext cx="1065823" cy="746076"/>
            </a:xfrm>
            <a:prstGeom prst="chevron">
              <a:avLst/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Chevron 4"/>
            <p:cNvSpPr/>
            <p:nvPr/>
          </p:nvSpPr>
          <p:spPr>
            <a:xfrm rot="5400000">
              <a:off x="84213" y="4454951"/>
              <a:ext cx="577652" cy="47525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dirty="0" smtClean="0"/>
                <a:t>Suunnittele toimeenpano</a:t>
              </a:r>
              <a:r>
                <a:rPr lang="fi-FI" sz="900" kern="1200" dirty="0" smtClean="0"/>
                <a:t>,</a:t>
              </a:r>
            </a:p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katselmoi ja hyväksy</a:t>
              </a:r>
              <a:endParaRPr lang="fi-FI" sz="900" kern="1200" dirty="0"/>
            </a:p>
          </p:txBody>
        </p:sp>
      </p:grpSp>
      <p:grpSp>
        <p:nvGrpSpPr>
          <p:cNvPr id="16" name="Group 15"/>
          <p:cNvGrpSpPr/>
          <p:nvPr/>
        </p:nvGrpSpPr>
        <p:grpSpPr>
          <a:xfrm rot="16200000">
            <a:off x="2914424" y="-151293"/>
            <a:ext cx="746077" cy="1296144"/>
            <a:chOff x="1" y="2209668"/>
            <a:chExt cx="746076" cy="1065823"/>
          </a:xfrm>
        </p:grpSpPr>
        <p:sp>
          <p:nvSpPr>
            <p:cNvPr id="17" name="Chevron 16"/>
            <p:cNvSpPr/>
            <p:nvPr/>
          </p:nvSpPr>
          <p:spPr>
            <a:xfrm rot="5400000">
              <a:off x="-159873" y="2369542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Chevron 4"/>
            <p:cNvSpPr/>
            <p:nvPr/>
          </p:nvSpPr>
          <p:spPr>
            <a:xfrm rot="5400000">
              <a:off x="102386" y="2556031"/>
              <a:ext cx="541305" cy="4407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Suunnittele ja kuvaa viite-arkkitehtuuri </a:t>
              </a:r>
              <a:endParaRPr lang="fi-FI" sz="900" kern="1200" dirty="0"/>
            </a:p>
          </p:txBody>
        </p:sp>
      </p:grpSp>
      <p:sp>
        <p:nvSpPr>
          <p:cNvPr id="19" name="Oval 18"/>
          <p:cNvSpPr/>
          <p:nvPr/>
        </p:nvSpPr>
        <p:spPr bwMode="auto">
          <a:xfrm>
            <a:off x="90255" y="261790"/>
            <a:ext cx="472613" cy="472613"/>
          </a:xfrm>
          <a:prstGeom prst="ellipse">
            <a:avLst/>
          </a:prstGeom>
          <a:solidFill>
            <a:srgbClr val="527E42"/>
          </a:solidFill>
          <a:ln w="31750">
            <a:solidFill>
              <a:schemeClr val="bg1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95250" h="63500" prst="softRound"/>
          </a:sp3d>
          <a:extLst/>
        </p:spPr>
        <p:txBody>
          <a:bodyPr wrap="none" rtlCol="0" anchor="ctr"/>
          <a:lstStyle/>
          <a:p>
            <a:pPr algn="ctr"/>
            <a:r>
              <a:rPr lang="fi-FI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97606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523944"/>
            <a:ext cx="9144000" cy="1008063"/>
          </a:xfrm>
          <a:solidFill>
            <a:srgbClr val="1C3E82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fi-FI" sz="2400" dirty="0" smtClean="0">
                <a:ea typeface="ＭＳ Ｐゴシック" pitchFamily="34" charset="-128"/>
              </a:rPr>
              <a:t>Määrittele kohde ja tavoitteet</a:t>
            </a:r>
          </a:p>
        </p:txBody>
      </p:sp>
      <p:sp>
        <p:nvSpPr>
          <p:cNvPr id="3" name="Oval 2"/>
          <p:cNvSpPr/>
          <p:nvPr/>
        </p:nvSpPr>
        <p:spPr bwMode="auto">
          <a:xfrm>
            <a:off x="1979712" y="2780928"/>
            <a:ext cx="472613" cy="472613"/>
          </a:xfrm>
          <a:prstGeom prst="ellipse">
            <a:avLst/>
          </a:prstGeom>
          <a:solidFill>
            <a:srgbClr val="527E42"/>
          </a:solidFill>
          <a:ln w="31750">
            <a:solidFill>
              <a:schemeClr val="bg1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95250" h="63500" prst="softRound"/>
          </a:sp3d>
          <a:extLst/>
        </p:spPr>
        <p:txBody>
          <a:bodyPr wrap="none" rtlCol="0" anchor="ctr"/>
          <a:lstStyle/>
          <a:p>
            <a:pPr algn="ctr"/>
            <a:r>
              <a:rPr lang="fi-FI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408988" y="6372225"/>
            <a:ext cx="482600" cy="212725"/>
          </a:xfrm>
        </p:spPr>
        <p:txBody>
          <a:bodyPr/>
          <a:lstStyle/>
          <a:p>
            <a:fld id="{940BA44B-04FD-4EED-801C-1C0486E26EE8}" type="slidenum">
              <a:rPr lang="fi-FI" smtClean="0">
                <a:solidFill>
                  <a:srgbClr val="FFFFFF"/>
                </a:solidFill>
              </a:rPr>
              <a:pPr/>
              <a:t>30</a:t>
            </a:fld>
            <a:endParaRPr lang="fi-FI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1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ontent Placeholder 90"/>
          <p:cNvSpPr>
            <a:spLocks noGrp="1"/>
          </p:cNvSpPr>
          <p:nvPr>
            <p:ph idx="1"/>
          </p:nvPr>
        </p:nvSpPr>
        <p:spPr>
          <a:xfrm>
            <a:off x="596900" y="1139121"/>
            <a:ext cx="7953375" cy="5170199"/>
          </a:xfrm>
        </p:spPr>
        <p:txBody>
          <a:bodyPr/>
          <a:lstStyle/>
          <a:p>
            <a:pPr marL="0" indent="0">
              <a:buNone/>
            </a:pPr>
            <a:r>
              <a:rPr lang="fi-FI" sz="1800" dirty="0" smtClean="0"/>
              <a:t>1. Perusta </a:t>
            </a:r>
            <a:r>
              <a:rPr lang="fi-FI" sz="1800" dirty="0"/>
              <a:t>viitearkkitehtuurin suunnittelu- ja kuvausprojekti hyvien projektityökäytäntöjen mukaisesti</a:t>
            </a:r>
            <a:r>
              <a:rPr lang="fi-FI" sz="1800" dirty="0" smtClean="0"/>
              <a:t>.</a:t>
            </a:r>
          </a:p>
          <a:p>
            <a:pPr marL="0" lvl="0" indent="0">
              <a:buNone/>
            </a:pPr>
            <a:r>
              <a:rPr lang="fi-FI" sz="1800" dirty="0" smtClean="0"/>
              <a:t>2. Määrittele </a:t>
            </a:r>
            <a:r>
              <a:rPr lang="fi-FI" sz="1800" dirty="0"/>
              <a:t>viitearkkitehtuurin kohde eli </a:t>
            </a:r>
            <a:r>
              <a:rPr lang="fi-FI" sz="1800" b="1" dirty="0"/>
              <a:t>Mitä</a:t>
            </a:r>
            <a:r>
              <a:rPr lang="fi-FI" sz="1800" dirty="0"/>
              <a:t> ja </a:t>
            </a:r>
            <a:r>
              <a:rPr lang="fi-FI" sz="1800" b="1" dirty="0"/>
              <a:t>Miksi</a:t>
            </a:r>
            <a:r>
              <a:rPr lang="fi-FI" sz="1800" dirty="0"/>
              <a:t>? </a:t>
            </a:r>
          </a:p>
          <a:p>
            <a:pPr lvl="1"/>
            <a:r>
              <a:rPr lang="fi-FI" sz="1600" dirty="0"/>
              <a:t>Kartoita nykytila ja toimintaympäristö eli mihin tilanteeseen viitearkkitehtuuria ollaan </a:t>
            </a:r>
            <a:r>
              <a:rPr lang="fi-FI" sz="1600" dirty="0" smtClean="0"/>
              <a:t>suunnittelemassa</a:t>
            </a:r>
            <a:r>
              <a:rPr lang="fi-FI" sz="1600" dirty="0"/>
              <a:t> (esim. lainsäädäntö on muuttumassa, suuri muutos toimintatavoissa tai toiminnan tavoitteissa jne.). </a:t>
            </a:r>
            <a:r>
              <a:rPr lang="fi-FI" sz="1600" dirty="0" smtClean="0"/>
              <a:t> </a:t>
            </a:r>
            <a:endParaRPr lang="fi-FI" sz="1600" dirty="0"/>
          </a:p>
          <a:p>
            <a:pPr lvl="1"/>
            <a:r>
              <a:rPr lang="fi-FI" sz="1600" dirty="0"/>
              <a:t>Määrittele minkä tason viitearkkitehtuurista on kyse (</a:t>
            </a:r>
            <a:r>
              <a:rPr lang="fi-FI" sz="1600" dirty="0" err="1"/>
              <a:t>JHKA-taso</a:t>
            </a:r>
            <a:r>
              <a:rPr lang="fi-FI" sz="1600" dirty="0"/>
              <a:t>, </a:t>
            </a:r>
            <a:r>
              <a:rPr lang="fi-FI" sz="1600" dirty="0" smtClean="0"/>
              <a:t>kohde-alue </a:t>
            </a:r>
            <a:r>
              <a:rPr lang="fi-FI" sz="1600" dirty="0"/>
              <a:t>-</a:t>
            </a:r>
            <a:r>
              <a:rPr lang="fi-FI" sz="1600" dirty="0" smtClean="0"/>
              <a:t>taso</a:t>
            </a:r>
            <a:r>
              <a:rPr lang="fi-FI" sz="1600" dirty="0"/>
              <a:t>, oman organisaation viitearkkitehtuuri).</a:t>
            </a:r>
          </a:p>
          <a:p>
            <a:pPr marL="0" indent="0">
              <a:buNone/>
            </a:pPr>
            <a:r>
              <a:rPr lang="fi-FI" sz="1600" dirty="0"/>
              <a:t> </a:t>
            </a:r>
            <a:r>
              <a:rPr lang="fi-FI" sz="1600" dirty="0" smtClean="0"/>
              <a:t>     -&gt; Kirjaa </a:t>
            </a:r>
            <a:r>
              <a:rPr lang="fi-FI" sz="1600" dirty="0"/>
              <a:t>projektisuunnitelmaan. </a:t>
            </a:r>
            <a:endParaRPr lang="fi-FI" sz="1600" dirty="0" smtClean="0"/>
          </a:p>
          <a:p>
            <a:pPr marL="0" indent="0">
              <a:buNone/>
            </a:pPr>
            <a:r>
              <a:rPr lang="fi-FI" sz="1600" dirty="0" smtClean="0"/>
              <a:t>      -&gt; Kirjaa </a:t>
            </a:r>
            <a:r>
              <a:rPr lang="fi-FI" sz="1600" dirty="0"/>
              <a:t>nykytilan ja toimintaympäristön havainnot Viitearkkitehtuurin kuvaus </a:t>
            </a:r>
            <a:r>
              <a:rPr lang="fi-FI" sz="1600" dirty="0" smtClean="0"/>
              <a:t>– </a:t>
            </a:r>
          </a:p>
          <a:p>
            <a:pPr marL="0" indent="0">
              <a:buNone/>
            </a:pPr>
            <a:r>
              <a:rPr lang="fi-FI" sz="1600" dirty="0" smtClean="0"/>
              <a:t>          </a:t>
            </a:r>
            <a:r>
              <a:rPr lang="fi-FI" sz="1600" smtClean="0"/>
              <a:t>dokumenttiin lukuun 8</a:t>
            </a:r>
            <a:r>
              <a:rPr lang="fi-FI" sz="1600" dirty="0"/>
              <a:t>. </a:t>
            </a:r>
            <a:endParaRPr lang="fi-FI" sz="1600" dirty="0" smtClean="0"/>
          </a:p>
          <a:p>
            <a:pPr marL="0" indent="0">
              <a:buNone/>
            </a:pPr>
            <a:r>
              <a:rPr lang="fi-FI" sz="1600" dirty="0" smtClean="0"/>
              <a:t>      -&gt; </a:t>
            </a:r>
            <a:r>
              <a:rPr lang="fi-FI" sz="1600" dirty="0"/>
              <a:t>Hyödynnä </a:t>
            </a:r>
            <a:r>
              <a:rPr lang="fi-FI" sz="1600" dirty="0" smtClean="0"/>
              <a:t>Viitearkkitehtuurin yhteenveto </a:t>
            </a:r>
            <a:r>
              <a:rPr lang="fi-FI" sz="1600" dirty="0"/>
              <a:t>- ja </a:t>
            </a:r>
            <a:r>
              <a:rPr lang="fi-FI" sz="1600" dirty="0" smtClean="0"/>
              <a:t>Viitearkkitehtuurin   </a:t>
            </a:r>
          </a:p>
          <a:p>
            <a:pPr marL="0" indent="0">
              <a:buNone/>
            </a:pPr>
            <a:r>
              <a:rPr lang="fi-FI" sz="1600" dirty="0"/>
              <a:t> </a:t>
            </a:r>
            <a:r>
              <a:rPr lang="fi-FI" sz="1600" dirty="0" smtClean="0"/>
              <a:t>         toimeenpanosuunnitelma </a:t>
            </a:r>
            <a:r>
              <a:rPr lang="fi-FI" sz="1600" dirty="0"/>
              <a:t>-dokumenteissa</a:t>
            </a:r>
            <a:r>
              <a:rPr lang="fi-FI" sz="1600" dirty="0" smtClean="0"/>
              <a:t>.</a:t>
            </a:r>
            <a:endParaRPr lang="fi-FI" sz="1800" dirty="0" smtClean="0"/>
          </a:p>
          <a:p>
            <a:pPr marL="0" lvl="0" indent="0">
              <a:buNone/>
            </a:pPr>
            <a:r>
              <a:rPr lang="fi-FI" sz="1800" dirty="0"/>
              <a:t>3</a:t>
            </a:r>
            <a:r>
              <a:rPr lang="fi-FI" sz="1800" dirty="0" smtClean="0"/>
              <a:t>. Määrittele </a:t>
            </a:r>
            <a:r>
              <a:rPr lang="fi-FI" sz="1800" dirty="0"/>
              <a:t>konkreettisesti mitkä ovat viitearkkitehtuurin </a:t>
            </a:r>
            <a:r>
              <a:rPr lang="fi-FI" sz="1800" dirty="0" smtClean="0"/>
              <a:t>tavoitteet.</a:t>
            </a:r>
          </a:p>
          <a:p>
            <a:pPr marL="350838" lvl="1" indent="0">
              <a:buNone/>
            </a:pPr>
            <a:r>
              <a:rPr lang="fi-FI" sz="1600" dirty="0" smtClean="0"/>
              <a:t>-&gt; </a:t>
            </a:r>
            <a:r>
              <a:rPr lang="fi-FI" sz="1600" dirty="0"/>
              <a:t>Kirjaa projektisuunnitelmaan.</a:t>
            </a:r>
          </a:p>
          <a:p>
            <a:pPr marL="350838" lvl="1" indent="0">
              <a:buNone/>
            </a:pPr>
            <a:r>
              <a:rPr lang="fi-FI" sz="1600" dirty="0" smtClean="0"/>
              <a:t>-&gt; </a:t>
            </a:r>
            <a:r>
              <a:rPr lang="fi-FI" sz="1600" dirty="0"/>
              <a:t>Hyödynnä </a:t>
            </a:r>
            <a:r>
              <a:rPr lang="fi-FI" sz="1600" dirty="0" smtClean="0"/>
              <a:t>Viitearkkitehtuurin yhteenveto </a:t>
            </a:r>
            <a:r>
              <a:rPr lang="fi-FI" sz="1600" dirty="0"/>
              <a:t>- ja Viitearkkitehtuurin toimeenpanosuunnitelma -dokumenteissa.</a:t>
            </a:r>
          </a:p>
          <a:p>
            <a:pPr marL="0" lvl="0" indent="0">
              <a:buNone/>
            </a:pPr>
            <a:endParaRPr lang="fi-FI" dirty="0" smtClean="0"/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C7420-4EAC-477A-9CB6-7226FD7EF905}" type="slidenum">
              <a:rPr lang="fi-FI" smtClean="0">
                <a:solidFill>
                  <a:srgbClr val="FFFFFF"/>
                </a:solidFill>
              </a:rPr>
              <a:pPr/>
              <a:t>5</a:t>
            </a:fld>
            <a:endParaRPr lang="fi-FI">
              <a:solidFill>
                <a:srgbClr val="FFFFFF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 rot="16200000">
            <a:off x="684998" y="-54810"/>
            <a:ext cx="746076" cy="1324999"/>
            <a:chOff x="0" y="173113"/>
            <a:chExt cx="746076" cy="1065823"/>
          </a:xfrm>
        </p:grpSpPr>
        <p:sp>
          <p:nvSpPr>
            <p:cNvPr id="8" name="Chevron 7"/>
            <p:cNvSpPr/>
            <p:nvPr/>
          </p:nvSpPr>
          <p:spPr>
            <a:xfrm rot="5400000">
              <a:off x="-159874" y="332987"/>
              <a:ext cx="1065823" cy="746076"/>
            </a:xfrm>
            <a:prstGeom prst="chevron">
              <a:avLst/>
            </a:prstGeom>
            <a:solidFill>
              <a:srgbClr val="00B0F0"/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Chevron 4"/>
            <p:cNvSpPr/>
            <p:nvPr/>
          </p:nvSpPr>
          <p:spPr>
            <a:xfrm rot="5400000">
              <a:off x="1" y="645243"/>
              <a:ext cx="746076" cy="3197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Määrittele kohde ja tavoitteet</a:t>
              </a:r>
              <a:endParaRPr lang="fi-FI" sz="900" kern="1200" dirty="0"/>
            </a:p>
          </p:txBody>
        </p:sp>
      </p:grpSp>
      <p:grpSp>
        <p:nvGrpSpPr>
          <p:cNvPr id="10" name="Group 9"/>
          <p:cNvGrpSpPr/>
          <p:nvPr/>
        </p:nvGrpSpPr>
        <p:grpSpPr>
          <a:xfrm rot="16200000">
            <a:off x="1778833" y="-111677"/>
            <a:ext cx="746076" cy="1438733"/>
            <a:chOff x="1" y="1071266"/>
            <a:chExt cx="746076" cy="1065823"/>
          </a:xfrm>
        </p:grpSpPr>
        <p:sp>
          <p:nvSpPr>
            <p:cNvPr id="11" name="Chevron 10"/>
            <p:cNvSpPr/>
            <p:nvPr/>
          </p:nvSpPr>
          <p:spPr>
            <a:xfrm rot="5400000">
              <a:off x="-159873" y="1231140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Chevron 4"/>
            <p:cNvSpPr/>
            <p:nvPr/>
          </p:nvSpPr>
          <p:spPr>
            <a:xfrm rot="5400000">
              <a:off x="36198" y="1494440"/>
              <a:ext cx="673681" cy="3541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Tunnista toiminnan hyödyt ja tuotokset</a:t>
              </a:r>
              <a:endParaRPr lang="fi-FI" sz="900" kern="1200" dirty="0"/>
            </a:p>
          </p:txBody>
        </p:sp>
      </p:grpSp>
      <p:grpSp>
        <p:nvGrpSpPr>
          <p:cNvPr id="19" name="Group 18"/>
          <p:cNvGrpSpPr/>
          <p:nvPr/>
        </p:nvGrpSpPr>
        <p:grpSpPr>
          <a:xfrm rot="16200000">
            <a:off x="3870887" y="-50599"/>
            <a:ext cx="753184" cy="1309469"/>
            <a:chOff x="1" y="3145150"/>
            <a:chExt cx="746076" cy="1065823"/>
          </a:xfrm>
        </p:grpSpPr>
        <p:sp>
          <p:nvSpPr>
            <p:cNvPr id="20" name="Chevron 19"/>
            <p:cNvSpPr/>
            <p:nvPr/>
          </p:nvSpPr>
          <p:spPr>
            <a:xfrm rot="5400000">
              <a:off x="-159873" y="3305024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Chevron 4"/>
            <p:cNvSpPr/>
            <p:nvPr/>
          </p:nvSpPr>
          <p:spPr>
            <a:xfrm rot="5400000">
              <a:off x="1" y="3619450"/>
              <a:ext cx="746076" cy="3197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Täydennä arkkitehtuuri-kuvauksia</a:t>
              </a:r>
              <a:endParaRPr lang="fi-FI" sz="900" kern="1200" dirty="0"/>
            </a:p>
          </p:txBody>
        </p:sp>
      </p:grpSp>
      <p:grpSp>
        <p:nvGrpSpPr>
          <p:cNvPr id="22" name="Group 21"/>
          <p:cNvGrpSpPr/>
          <p:nvPr/>
        </p:nvGrpSpPr>
        <p:grpSpPr>
          <a:xfrm rot="16200000">
            <a:off x="4942095" y="-106586"/>
            <a:ext cx="746075" cy="1428553"/>
            <a:chOff x="1" y="4121817"/>
            <a:chExt cx="746076" cy="1065823"/>
          </a:xfrm>
        </p:grpSpPr>
        <p:sp>
          <p:nvSpPr>
            <p:cNvPr id="23" name="Chevron 22"/>
            <p:cNvSpPr/>
            <p:nvPr/>
          </p:nvSpPr>
          <p:spPr>
            <a:xfrm rot="5400000">
              <a:off x="-159873" y="4281691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Chevron 4"/>
            <p:cNvSpPr/>
            <p:nvPr/>
          </p:nvSpPr>
          <p:spPr>
            <a:xfrm rot="5400000">
              <a:off x="84213" y="4454951"/>
              <a:ext cx="577652" cy="47525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dirty="0" smtClean="0"/>
                <a:t>Suunnittele toimeenpano</a:t>
              </a:r>
              <a:r>
                <a:rPr lang="fi-FI" sz="900" kern="1200" dirty="0" smtClean="0"/>
                <a:t>,</a:t>
              </a:r>
            </a:p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katselmoi ja hyväksy</a:t>
              </a:r>
              <a:endParaRPr lang="fi-FI" sz="900" kern="1200" dirty="0"/>
            </a:p>
          </p:txBody>
        </p:sp>
      </p:grpSp>
      <p:grpSp>
        <p:nvGrpSpPr>
          <p:cNvPr id="28" name="Group 27"/>
          <p:cNvGrpSpPr/>
          <p:nvPr/>
        </p:nvGrpSpPr>
        <p:grpSpPr>
          <a:xfrm rot="16200000">
            <a:off x="2859665" y="-40383"/>
            <a:ext cx="746077" cy="1296144"/>
            <a:chOff x="1" y="2209668"/>
            <a:chExt cx="746076" cy="1065823"/>
          </a:xfrm>
        </p:grpSpPr>
        <p:sp>
          <p:nvSpPr>
            <p:cNvPr id="29" name="Chevron 28"/>
            <p:cNvSpPr/>
            <p:nvPr/>
          </p:nvSpPr>
          <p:spPr>
            <a:xfrm rot="5400000">
              <a:off x="-159873" y="2369542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Chevron 4"/>
            <p:cNvSpPr/>
            <p:nvPr/>
          </p:nvSpPr>
          <p:spPr>
            <a:xfrm rot="5400000">
              <a:off x="102386" y="2556031"/>
              <a:ext cx="541305" cy="4407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dirty="0"/>
                <a:t> </a:t>
              </a:r>
              <a:r>
                <a:rPr lang="fi-FI" sz="900" dirty="0" smtClean="0"/>
                <a:t>Suunnittele ja k</a:t>
              </a:r>
              <a:r>
                <a:rPr lang="fi-FI" sz="900" kern="1200" dirty="0" smtClean="0"/>
                <a:t>uvaa viite-arkkitehtuuri </a:t>
              </a:r>
              <a:endParaRPr lang="fi-FI" sz="900" kern="1200" dirty="0"/>
            </a:p>
          </p:txBody>
        </p:sp>
      </p:grpSp>
      <p:sp>
        <p:nvSpPr>
          <p:cNvPr id="25" name="Oval 24"/>
          <p:cNvSpPr/>
          <p:nvPr/>
        </p:nvSpPr>
        <p:spPr bwMode="auto">
          <a:xfrm>
            <a:off x="66939" y="332656"/>
            <a:ext cx="472613" cy="472613"/>
          </a:xfrm>
          <a:prstGeom prst="ellipse">
            <a:avLst/>
          </a:prstGeom>
          <a:solidFill>
            <a:srgbClr val="527E42"/>
          </a:solidFill>
          <a:ln w="31750">
            <a:solidFill>
              <a:schemeClr val="bg1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95250" h="63500" prst="softRound"/>
          </a:sp3d>
          <a:extLst/>
        </p:spPr>
        <p:txBody>
          <a:bodyPr wrap="none" rtlCol="0" anchor="ctr"/>
          <a:lstStyle/>
          <a:p>
            <a:pPr algn="ctr"/>
            <a:r>
              <a:rPr lang="fi-FI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697177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ontent Placeholder 90"/>
          <p:cNvSpPr>
            <a:spLocks noGrp="1"/>
          </p:cNvSpPr>
          <p:nvPr>
            <p:ph idx="1"/>
          </p:nvPr>
        </p:nvSpPr>
        <p:spPr>
          <a:xfrm>
            <a:off x="596900" y="1067113"/>
            <a:ext cx="7953375" cy="5170199"/>
          </a:xfrm>
        </p:spPr>
        <p:txBody>
          <a:bodyPr/>
          <a:lstStyle/>
          <a:p>
            <a:pPr marL="0" lvl="0" indent="0">
              <a:buNone/>
            </a:pPr>
            <a:r>
              <a:rPr lang="fi-FI" sz="1800" dirty="0" smtClean="0"/>
              <a:t>4. </a:t>
            </a:r>
            <a:r>
              <a:rPr lang="fi-FI" sz="1800" dirty="0"/>
              <a:t>Sovi viitearkkitehtuurin omistajuudesta. </a:t>
            </a:r>
          </a:p>
          <a:p>
            <a:pPr lvl="1"/>
            <a:r>
              <a:rPr lang="fi-FI" sz="1600" dirty="0"/>
              <a:t>Omistaja ohjaa myös viitearkkitehtuurin laatimista joko työhön itse osallistumalla tai asettamansa vastuuhenkilön kautta. </a:t>
            </a:r>
          </a:p>
          <a:p>
            <a:pPr lvl="1"/>
            <a:r>
              <a:rPr lang="fi-FI" sz="1600" dirty="0"/>
              <a:t>Omistaja hyväksyy viitearkkitehtuurin kuvaukset ja vastaa siitä valmistumisen jälkeen. </a:t>
            </a:r>
          </a:p>
          <a:p>
            <a:pPr lvl="1"/>
            <a:r>
              <a:rPr lang="fi-FI" sz="1600" dirty="0"/>
              <a:t>Omistaja on myös viitearkkitehtuurin kuvauksen tilaaja.</a:t>
            </a:r>
          </a:p>
          <a:p>
            <a:pPr marL="0" indent="0">
              <a:buNone/>
            </a:pPr>
            <a:r>
              <a:rPr lang="fi-FI" sz="1600" dirty="0" smtClean="0"/>
              <a:t>       </a:t>
            </a:r>
            <a:r>
              <a:rPr lang="fi-FI" sz="1600" dirty="0"/>
              <a:t>-&gt; Kirjaa projektisuunnitelmaan.</a:t>
            </a:r>
          </a:p>
          <a:p>
            <a:pPr marL="0" indent="0">
              <a:buNone/>
            </a:pPr>
            <a:r>
              <a:rPr lang="fi-FI" sz="1600" dirty="0"/>
              <a:t>       -&gt; Hyödynnä Viitearkkitehtuurin toimeenpanosuunnitelmassa.</a:t>
            </a:r>
            <a:endParaRPr lang="fi-FI" sz="1800" dirty="0"/>
          </a:p>
          <a:p>
            <a:pPr marL="0" lvl="0" indent="0">
              <a:buNone/>
            </a:pPr>
            <a:endParaRPr lang="fi-FI" sz="1800" dirty="0" smtClean="0"/>
          </a:p>
          <a:p>
            <a:pPr marL="0" lvl="0" indent="0">
              <a:buNone/>
            </a:pPr>
            <a:r>
              <a:rPr lang="fi-FI" sz="1800" dirty="0" smtClean="0"/>
              <a:t>5. Määrittele </a:t>
            </a:r>
            <a:r>
              <a:rPr lang="fi-FI" sz="1800" dirty="0"/>
              <a:t>ja varaa tarvittavat resurssit viitearkkitehtuurin kuvaamista varten. </a:t>
            </a:r>
          </a:p>
          <a:p>
            <a:pPr lvl="1"/>
            <a:r>
              <a:rPr lang="fi-FI" sz="1600" dirty="0"/>
              <a:t>Huolehdi siitä, että mukana on edustus </a:t>
            </a:r>
            <a:r>
              <a:rPr lang="fi-FI" sz="1600" dirty="0" smtClean="0"/>
              <a:t>hyödyntäjätahoilta huomioiden </a:t>
            </a:r>
            <a:r>
              <a:rPr lang="fi-FI" sz="1600" dirty="0"/>
              <a:t>päätöstenteko, substanssiosaaminen ja mahdollisuus osallistua aktiivisesti </a:t>
            </a:r>
            <a:r>
              <a:rPr lang="fi-FI" sz="1600" dirty="0" smtClean="0"/>
              <a:t>projektiin.</a:t>
            </a:r>
          </a:p>
          <a:p>
            <a:pPr marL="449263" lvl="1" indent="0">
              <a:buNone/>
            </a:pPr>
            <a:r>
              <a:rPr lang="fi-FI" sz="1600" dirty="0" smtClean="0"/>
              <a:t>-&gt;Kirjaa </a:t>
            </a:r>
            <a:r>
              <a:rPr lang="fi-FI" sz="1600" dirty="0"/>
              <a:t>projektisuunnitelmaan</a:t>
            </a:r>
            <a:r>
              <a:rPr lang="fi-FI" sz="1600" dirty="0" smtClean="0"/>
              <a:t>.</a:t>
            </a:r>
          </a:p>
          <a:p>
            <a:pPr marL="449263" lvl="1" indent="0">
              <a:buNone/>
            </a:pPr>
            <a:endParaRPr lang="fi-FI" dirty="0"/>
          </a:p>
          <a:p>
            <a:pPr marL="98425" lvl="0" indent="0">
              <a:buNone/>
            </a:pPr>
            <a:endParaRPr lang="fi-FI" dirty="0"/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C7420-4EAC-477A-9CB6-7226FD7EF905}" type="slidenum">
              <a:rPr lang="fi-FI" smtClean="0">
                <a:solidFill>
                  <a:srgbClr val="FFFFFF"/>
                </a:solidFill>
              </a:rPr>
              <a:pPr/>
              <a:t>6</a:t>
            </a:fld>
            <a:endParaRPr lang="fi-FI">
              <a:solidFill>
                <a:srgbClr val="FFFFFF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 rot="16200000">
            <a:off x="684998" y="-54810"/>
            <a:ext cx="746076" cy="1324999"/>
            <a:chOff x="0" y="173113"/>
            <a:chExt cx="746076" cy="1065823"/>
          </a:xfrm>
        </p:grpSpPr>
        <p:sp>
          <p:nvSpPr>
            <p:cNvPr id="8" name="Chevron 7"/>
            <p:cNvSpPr/>
            <p:nvPr/>
          </p:nvSpPr>
          <p:spPr>
            <a:xfrm rot="5400000">
              <a:off x="-159874" y="332987"/>
              <a:ext cx="1065823" cy="746076"/>
            </a:xfrm>
            <a:prstGeom prst="chevron">
              <a:avLst/>
            </a:prstGeom>
            <a:solidFill>
              <a:srgbClr val="00B0F0"/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Chevron 4"/>
            <p:cNvSpPr/>
            <p:nvPr/>
          </p:nvSpPr>
          <p:spPr>
            <a:xfrm rot="5400000">
              <a:off x="1" y="645243"/>
              <a:ext cx="746076" cy="3197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Määrittele kohde ja tavoitteet</a:t>
              </a:r>
              <a:endParaRPr lang="fi-FI" sz="900" kern="1200" dirty="0"/>
            </a:p>
          </p:txBody>
        </p:sp>
      </p:grpSp>
      <p:grpSp>
        <p:nvGrpSpPr>
          <p:cNvPr id="10" name="Group 9"/>
          <p:cNvGrpSpPr/>
          <p:nvPr/>
        </p:nvGrpSpPr>
        <p:grpSpPr>
          <a:xfrm rot="16200000">
            <a:off x="1778833" y="-111677"/>
            <a:ext cx="746076" cy="1438733"/>
            <a:chOff x="1" y="1071266"/>
            <a:chExt cx="746076" cy="1065823"/>
          </a:xfrm>
        </p:grpSpPr>
        <p:sp>
          <p:nvSpPr>
            <p:cNvPr id="11" name="Chevron 10"/>
            <p:cNvSpPr/>
            <p:nvPr/>
          </p:nvSpPr>
          <p:spPr>
            <a:xfrm rot="5400000">
              <a:off x="-159873" y="1231140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Chevron 4"/>
            <p:cNvSpPr/>
            <p:nvPr/>
          </p:nvSpPr>
          <p:spPr>
            <a:xfrm rot="5400000">
              <a:off x="36198" y="1494440"/>
              <a:ext cx="673681" cy="3541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Tunnista toiminnan hyödyt ja tuotokset</a:t>
              </a:r>
              <a:endParaRPr lang="fi-FI" sz="900" kern="1200" dirty="0"/>
            </a:p>
          </p:txBody>
        </p:sp>
      </p:grpSp>
      <p:grpSp>
        <p:nvGrpSpPr>
          <p:cNvPr id="19" name="Group 18"/>
          <p:cNvGrpSpPr/>
          <p:nvPr/>
        </p:nvGrpSpPr>
        <p:grpSpPr>
          <a:xfrm rot="16200000">
            <a:off x="3870887" y="-50599"/>
            <a:ext cx="753184" cy="1309469"/>
            <a:chOff x="1" y="3145150"/>
            <a:chExt cx="746076" cy="1065823"/>
          </a:xfrm>
        </p:grpSpPr>
        <p:sp>
          <p:nvSpPr>
            <p:cNvPr id="20" name="Chevron 19"/>
            <p:cNvSpPr/>
            <p:nvPr/>
          </p:nvSpPr>
          <p:spPr>
            <a:xfrm rot="5400000">
              <a:off x="-159873" y="3305024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Chevron 4"/>
            <p:cNvSpPr/>
            <p:nvPr/>
          </p:nvSpPr>
          <p:spPr>
            <a:xfrm rot="5400000">
              <a:off x="1" y="3619450"/>
              <a:ext cx="746076" cy="3197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Täydennä arkkitehtuuri-kuvauksia</a:t>
              </a:r>
              <a:endParaRPr lang="fi-FI" sz="900" kern="1200" dirty="0"/>
            </a:p>
          </p:txBody>
        </p:sp>
      </p:grpSp>
      <p:grpSp>
        <p:nvGrpSpPr>
          <p:cNvPr id="22" name="Group 21"/>
          <p:cNvGrpSpPr/>
          <p:nvPr/>
        </p:nvGrpSpPr>
        <p:grpSpPr>
          <a:xfrm rot="16200000">
            <a:off x="4942095" y="-106586"/>
            <a:ext cx="746075" cy="1428553"/>
            <a:chOff x="1" y="4121817"/>
            <a:chExt cx="746076" cy="1065823"/>
          </a:xfrm>
        </p:grpSpPr>
        <p:sp>
          <p:nvSpPr>
            <p:cNvPr id="23" name="Chevron 22"/>
            <p:cNvSpPr/>
            <p:nvPr/>
          </p:nvSpPr>
          <p:spPr>
            <a:xfrm rot="5400000">
              <a:off x="-159873" y="4281691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Chevron 4"/>
            <p:cNvSpPr/>
            <p:nvPr/>
          </p:nvSpPr>
          <p:spPr>
            <a:xfrm rot="5400000">
              <a:off x="84213" y="4454951"/>
              <a:ext cx="577652" cy="47525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dirty="0" smtClean="0"/>
                <a:t>Suunnittele toimeenpano</a:t>
              </a:r>
              <a:r>
                <a:rPr lang="fi-FI" sz="900" kern="1200" dirty="0" smtClean="0"/>
                <a:t>,</a:t>
              </a:r>
            </a:p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katselmoi ja hyväksy</a:t>
              </a:r>
              <a:endParaRPr lang="fi-FI" sz="900" kern="1200" dirty="0"/>
            </a:p>
          </p:txBody>
        </p:sp>
      </p:grpSp>
      <p:grpSp>
        <p:nvGrpSpPr>
          <p:cNvPr id="28" name="Group 27"/>
          <p:cNvGrpSpPr/>
          <p:nvPr/>
        </p:nvGrpSpPr>
        <p:grpSpPr>
          <a:xfrm rot="16200000">
            <a:off x="2859665" y="-40383"/>
            <a:ext cx="746077" cy="1296144"/>
            <a:chOff x="1" y="2209668"/>
            <a:chExt cx="746076" cy="1065823"/>
          </a:xfrm>
        </p:grpSpPr>
        <p:sp>
          <p:nvSpPr>
            <p:cNvPr id="29" name="Chevron 28"/>
            <p:cNvSpPr/>
            <p:nvPr/>
          </p:nvSpPr>
          <p:spPr>
            <a:xfrm rot="5400000">
              <a:off x="-159873" y="2369542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Chevron 4"/>
            <p:cNvSpPr/>
            <p:nvPr/>
          </p:nvSpPr>
          <p:spPr>
            <a:xfrm rot="5400000">
              <a:off x="102386" y="2556031"/>
              <a:ext cx="541305" cy="4407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dirty="0" smtClean="0"/>
                <a:t>Suunnittele ja k</a:t>
              </a:r>
              <a:r>
                <a:rPr lang="fi-FI" sz="900" kern="1200" dirty="0" smtClean="0"/>
                <a:t>uvaa viite-arkkitehtuuri </a:t>
              </a:r>
              <a:endParaRPr lang="fi-FI" sz="900" kern="1200" dirty="0"/>
            </a:p>
          </p:txBody>
        </p:sp>
      </p:grpSp>
      <p:sp>
        <p:nvSpPr>
          <p:cNvPr id="25" name="Oval 24"/>
          <p:cNvSpPr/>
          <p:nvPr/>
        </p:nvSpPr>
        <p:spPr bwMode="auto">
          <a:xfrm>
            <a:off x="66939" y="332656"/>
            <a:ext cx="472613" cy="472613"/>
          </a:xfrm>
          <a:prstGeom prst="ellipse">
            <a:avLst/>
          </a:prstGeom>
          <a:solidFill>
            <a:srgbClr val="527E42"/>
          </a:solidFill>
          <a:ln w="31750">
            <a:solidFill>
              <a:schemeClr val="bg1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95250" h="63500" prst="softRound"/>
          </a:sp3d>
          <a:extLst/>
        </p:spPr>
        <p:txBody>
          <a:bodyPr wrap="none" rtlCol="0" anchor="ctr"/>
          <a:lstStyle/>
          <a:p>
            <a:pPr algn="ctr"/>
            <a:r>
              <a:rPr lang="fi-FI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9557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ontent Placeholder 90"/>
          <p:cNvSpPr>
            <a:spLocks noGrp="1"/>
          </p:cNvSpPr>
          <p:nvPr>
            <p:ph idx="1"/>
          </p:nvPr>
        </p:nvSpPr>
        <p:spPr>
          <a:xfrm>
            <a:off x="596900" y="1067113"/>
            <a:ext cx="7953375" cy="5170199"/>
          </a:xfrm>
        </p:spPr>
        <p:txBody>
          <a:bodyPr/>
          <a:lstStyle/>
          <a:p>
            <a:pPr marL="98425" lvl="0" indent="0">
              <a:buNone/>
            </a:pPr>
            <a:r>
              <a:rPr lang="fi-FI" sz="1800" dirty="0" smtClean="0"/>
              <a:t>6. Kuvaa </a:t>
            </a:r>
            <a:r>
              <a:rPr lang="fi-FI" sz="1800" dirty="0"/>
              <a:t>viitearkkitehtuurin rajaukset ja reunaehdot eli mitä viitearkkitehtuuri ei kata ja mitä se kattaa, sekä millä ehdoilla viitearkkitehtuuria noudatetaan.</a:t>
            </a:r>
          </a:p>
          <a:p>
            <a:pPr lvl="1"/>
            <a:r>
              <a:rPr lang="fi-FI" sz="1600" dirty="0"/>
              <a:t>Keskeiset rajaukset ja reunaehdot tulisi olla tiedossa jo viitearkkitehtuurin laatimisprojektia suunniteltaessa.</a:t>
            </a:r>
          </a:p>
          <a:p>
            <a:pPr marL="449263" lvl="1" indent="0">
              <a:buNone/>
            </a:pPr>
            <a:r>
              <a:rPr lang="fi-FI" sz="1600" dirty="0"/>
              <a:t>-&gt; Kirjaa projektisuunnitelmaan.</a:t>
            </a:r>
          </a:p>
          <a:p>
            <a:pPr marL="449263" lvl="1" indent="0">
              <a:buNone/>
            </a:pPr>
            <a:r>
              <a:rPr lang="fi-FI" sz="1600" dirty="0"/>
              <a:t>-&gt; Hyödynnä Viitearkkitehtuurin </a:t>
            </a:r>
            <a:r>
              <a:rPr lang="fi-FI" sz="1600" dirty="0" smtClean="0"/>
              <a:t>kuvaus -dokumentissa</a:t>
            </a:r>
            <a:r>
              <a:rPr lang="fi-FI" sz="1600" dirty="0"/>
              <a:t>.</a:t>
            </a:r>
          </a:p>
          <a:p>
            <a:pPr marL="0" lvl="0" indent="0">
              <a:buNone/>
            </a:pPr>
            <a:endParaRPr lang="fi-FI" sz="1800" dirty="0" smtClean="0"/>
          </a:p>
          <a:p>
            <a:pPr marL="0" lvl="0" indent="0">
              <a:buNone/>
            </a:pPr>
            <a:r>
              <a:rPr lang="fi-FI" sz="1800" dirty="0"/>
              <a:t>7</a:t>
            </a:r>
            <a:r>
              <a:rPr lang="fi-FI" sz="1800" dirty="0" smtClean="0"/>
              <a:t>. Kuvaa </a:t>
            </a:r>
            <a:r>
              <a:rPr lang="fi-FI" sz="1800" dirty="0"/>
              <a:t>viitearkkitehtuurin painotukset. </a:t>
            </a:r>
          </a:p>
          <a:p>
            <a:pPr lvl="1"/>
            <a:r>
              <a:rPr lang="fi-FI" sz="1600" dirty="0"/>
              <a:t>Esimerkiksi kattaako viitearkkitehtuuri enemmän teknologia-arkkitehtuuria vai tasaisemmin kaikkia neljää näkökulmaa. Voit käyttää painotuksen havainnollistamisessa myös visuaalisia tapoja esimerkiksi alla olevan kuvan tyyliin.</a:t>
            </a:r>
          </a:p>
          <a:p>
            <a:pPr marL="0" indent="0">
              <a:buNone/>
            </a:pPr>
            <a:r>
              <a:rPr lang="fi-FI" dirty="0"/>
              <a:t> </a:t>
            </a:r>
            <a:r>
              <a:rPr lang="fi-FI" dirty="0" smtClean="0"/>
              <a:t>    </a:t>
            </a:r>
            <a:r>
              <a:rPr lang="fi-FI" sz="1600" dirty="0" smtClean="0"/>
              <a:t>-&gt; </a:t>
            </a:r>
            <a:r>
              <a:rPr lang="fi-FI" sz="1600" dirty="0"/>
              <a:t>Kirjaa projektisuunnitelmaan.</a:t>
            </a:r>
          </a:p>
          <a:p>
            <a:pPr marL="0" indent="0">
              <a:buNone/>
            </a:pPr>
            <a:r>
              <a:rPr lang="fi-FI" sz="1600" dirty="0"/>
              <a:t> </a:t>
            </a:r>
            <a:r>
              <a:rPr lang="fi-FI" sz="1600" dirty="0" smtClean="0"/>
              <a:t>     -&gt; </a:t>
            </a:r>
            <a:r>
              <a:rPr lang="fi-FI" sz="1600" dirty="0"/>
              <a:t>Hyödynnä Viitearkkitehtuurin </a:t>
            </a:r>
            <a:r>
              <a:rPr lang="fi-FI" sz="1600" dirty="0" smtClean="0"/>
              <a:t>kuvaus -dokumentissa</a:t>
            </a:r>
            <a:r>
              <a:rPr lang="fi-FI" sz="1600" dirty="0"/>
              <a:t>.</a:t>
            </a:r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C7420-4EAC-477A-9CB6-7226FD7EF905}" type="slidenum">
              <a:rPr lang="fi-FI" smtClean="0">
                <a:solidFill>
                  <a:srgbClr val="FFFFFF"/>
                </a:solidFill>
              </a:rPr>
              <a:pPr/>
              <a:t>7</a:t>
            </a:fld>
            <a:endParaRPr lang="fi-FI">
              <a:solidFill>
                <a:srgbClr val="FFFFFF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 rot="16200000">
            <a:off x="684998" y="-54810"/>
            <a:ext cx="746076" cy="1324999"/>
            <a:chOff x="0" y="173113"/>
            <a:chExt cx="746076" cy="1065823"/>
          </a:xfrm>
        </p:grpSpPr>
        <p:sp>
          <p:nvSpPr>
            <p:cNvPr id="8" name="Chevron 7"/>
            <p:cNvSpPr/>
            <p:nvPr/>
          </p:nvSpPr>
          <p:spPr>
            <a:xfrm rot="5400000">
              <a:off x="-159874" y="332987"/>
              <a:ext cx="1065823" cy="746076"/>
            </a:xfrm>
            <a:prstGeom prst="chevron">
              <a:avLst/>
            </a:prstGeom>
            <a:solidFill>
              <a:srgbClr val="00B0F0"/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Chevron 4"/>
            <p:cNvSpPr/>
            <p:nvPr/>
          </p:nvSpPr>
          <p:spPr>
            <a:xfrm rot="5400000">
              <a:off x="1" y="645243"/>
              <a:ext cx="746076" cy="3197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Määrittele kohde ja tavoitteet</a:t>
              </a:r>
              <a:endParaRPr lang="fi-FI" sz="900" kern="1200" dirty="0"/>
            </a:p>
          </p:txBody>
        </p:sp>
      </p:grpSp>
      <p:grpSp>
        <p:nvGrpSpPr>
          <p:cNvPr id="10" name="Group 9"/>
          <p:cNvGrpSpPr/>
          <p:nvPr/>
        </p:nvGrpSpPr>
        <p:grpSpPr>
          <a:xfrm rot="16200000">
            <a:off x="1778833" y="-111677"/>
            <a:ext cx="746076" cy="1438733"/>
            <a:chOff x="1" y="1071266"/>
            <a:chExt cx="746076" cy="1065823"/>
          </a:xfrm>
        </p:grpSpPr>
        <p:sp>
          <p:nvSpPr>
            <p:cNvPr id="11" name="Chevron 10"/>
            <p:cNvSpPr/>
            <p:nvPr/>
          </p:nvSpPr>
          <p:spPr>
            <a:xfrm rot="5400000">
              <a:off x="-159873" y="1231140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Chevron 4"/>
            <p:cNvSpPr/>
            <p:nvPr/>
          </p:nvSpPr>
          <p:spPr>
            <a:xfrm rot="5400000">
              <a:off x="36198" y="1494440"/>
              <a:ext cx="673681" cy="3541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Tunnista toiminnan hyödyt ja tuotokset</a:t>
              </a:r>
              <a:endParaRPr lang="fi-FI" sz="900" kern="1200" dirty="0"/>
            </a:p>
          </p:txBody>
        </p:sp>
      </p:grpSp>
      <p:grpSp>
        <p:nvGrpSpPr>
          <p:cNvPr id="19" name="Group 18"/>
          <p:cNvGrpSpPr/>
          <p:nvPr/>
        </p:nvGrpSpPr>
        <p:grpSpPr>
          <a:xfrm rot="16200000">
            <a:off x="3870887" y="-50599"/>
            <a:ext cx="753184" cy="1309469"/>
            <a:chOff x="1" y="3145150"/>
            <a:chExt cx="746076" cy="1065823"/>
          </a:xfrm>
        </p:grpSpPr>
        <p:sp>
          <p:nvSpPr>
            <p:cNvPr id="20" name="Chevron 19"/>
            <p:cNvSpPr/>
            <p:nvPr/>
          </p:nvSpPr>
          <p:spPr>
            <a:xfrm rot="5400000">
              <a:off x="-159873" y="3305024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Chevron 4"/>
            <p:cNvSpPr/>
            <p:nvPr/>
          </p:nvSpPr>
          <p:spPr>
            <a:xfrm rot="5400000">
              <a:off x="1" y="3619450"/>
              <a:ext cx="746076" cy="3197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Täydennä arkkitehtuuri-kuvauksia</a:t>
              </a:r>
              <a:endParaRPr lang="fi-FI" sz="900" kern="1200" dirty="0"/>
            </a:p>
          </p:txBody>
        </p:sp>
      </p:grpSp>
      <p:grpSp>
        <p:nvGrpSpPr>
          <p:cNvPr id="22" name="Group 21"/>
          <p:cNvGrpSpPr/>
          <p:nvPr/>
        </p:nvGrpSpPr>
        <p:grpSpPr>
          <a:xfrm rot="16200000">
            <a:off x="4942095" y="-106586"/>
            <a:ext cx="746075" cy="1428553"/>
            <a:chOff x="1" y="4121817"/>
            <a:chExt cx="746076" cy="1065823"/>
          </a:xfrm>
        </p:grpSpPr>
        <p:sp>
          <p:nvSpPr>
            <p:cNvPr id="23" name="Chevron 22"/>
            <p:cNvSpPr/>
            <p:nvPr/>
          </p:nvSpPr>
          <p:spPr>
            <a:xfrm rot="5400000">
              <a:off x="-159873" y="4281691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Chevron 4"/>
            <p:cNvSpPr/>
            <p:nvPr/>
          </p:nvSpPr>
          <p:spPr>
            <a:xfrm rot="5400000">
              <a:off x="84213" y="4454951"/>
              <a:ext cx="577652" cy="47525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dirty="0" smtClean="0"/>
                <a:t>Suunnittele toimeenpano</a:t>
              </a:r>
              <a:r>
                <a:rPr lang="fi-FI" sz="900" kern="1200" dirty="0" smtClean="0"/>
                <a:t>,</a:t>
              </a:r>
            </a:p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katselmoi ja hyväksy</a:t>
              </a:r>
              <a:endParaRPr lang="fi-FI" sz="900" kern="1200" dirty="0"/>
            </a:p>
          </p:txBody>
        </p:sp>
      </p:grpSp>
      <p:grpSp>
        <p:nvGrpSpPr>
          <p:cNvPr id="28" name="Group 27"/>
          <p:cNvGrpSpPr/>
          <p:nvPr/>
        </p:nvGrpSpPr>
        <p:grpSpPr>
          <a:xfrm rot="16200000">
            <a:off x="2859665" y="-40383"/>
            <a:ext cx="746077" cy="1296144"/>
            <a:chOff x="1" y="2209668"/>
            <a:chExt cx="746076" cy="1065823"/>
          </a:xfrm>
        </p:grpSpPr>
        <p:sp>
          <p:nvSpPr>
            <p:cNvPr id="29" name="Chevron 28"/>
            <p:cNvSpPr/>
            <p:nvPr/>
          </p:nvSpPr>
          <p:spPr>
            <a:xfrm rot="5400000">
              <a:off x="-159873" y="2369542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Chevron 4"/>
            <p:cNvSpPr/>
            <p:nvPr/>
          </p:nvSpPr>
          <p:spPr>
            <a:xfrm rot="5400000">
              <a:off x="102386" y="2556031"/>
              <a:ext cx="541305" cy="4407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Suunnittele ja kuvaa viite-arkkitehtuuri </a:t>
              </a:r>
              <a:endParaRPr lang="fi-FI" sz="900" kern="1200" dirty="0"/>
            </a:p>
          </p:txBody>
        </p:sp>
      </p:grpSp>
      <p:sp>
        <p:nvSpPr>
          <p:cNvPr id="25" name="Oval 24"/>
          <p:cNvSpPr/>
          <p:nvPr/>
        </p:nvSpPr>
        <p:spPr bwMode="auto">
          <a:xfrm>
            <a:off x="66939" y="332656"/>
            <a:ext cx="472613" cy="472613"/>
          </a:xfrm>
          <a:prstGeom prst="ellipse">
            <a:avLst/>
          </a:prstGeom>
          <a:solidFill>
            <a:srgbClr val="527E42"/>
          </a:solidFill>
          <a:ln w="31750">
            <a:solidFill>
              <a:schemeClr val="bg1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95250" h="63500" prst="softRound"/>
          </a:sp3d>
          <a:extLst/>
        </p:spPr>
        <p:txBody>
          <a:bodyPr wrap="none" rtlCol="0" anchor="ctr"/>
          <a:lstStyle/>
          <a:p>
            <a:pPr algn="ctr"/>
            <a:r>
              <a:rPr lang="fi-FI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0485" y="4653136"/>
            <a:ext cx="2289944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934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ontent Placeholder 90"/>
          <p:cNvSpPr>
            <a:spLocks noGrp="1"/>
          </p:cNvSpPr>
          <p:nvPr>
            <p:ph idx="1"/>
          </p:nvPr>
        </p:nvSpPr>
        <p:spPr>
          <a:xfrm>
            <a:off x="596900" y="1067113"/>
            <a:ext cx="7953375" cy="5170199"/>
          </a:xfrm>
        </p:spPr>
        <p:txBody>
          <a:bodyPr/>
          <a:lstStyle/>
          <a:p>
            <a:pPr marL="0" lvl="0" indent="0">
              <a:buNone/>
            </a:pPr>
            <a:endParaRPr lang="fi-FI" sz="1800" dirty="0" smtClean="0"/>
          </a:p>
          <a:p>
            <a:pPr marL="0" lvl="0" indent="0">
              <a:buNone/>
            </a:pPr>
            <a:r>
              <a:rPr lang="fi-FI" sz="1800" dirty="0" smtClean="0"/>
              <a:t>8. </a:t>
            </a:r>
            <a:r>
              <a:rPr lang="fi-FI" sz="1800" dirty="0"/>
              <a:t>Selvitä sidosarkkitehtuurit mahdollisimman kattavasti ja laajasti sekä tunnista kuvattavan viitearkkitehtuurin riippuvuudet niistä. </a:t>
            </a:r>
          </a:p>
          <a:p>
            <a:pPr lvl="1"/>
            <a:r>
              <a:rPr lang="fi-FI" sz="1600" dirty="0"/>
              <a:t>Varmista, onko sellaisia sidosarkkitehtuureja, joita tämä uusi arkkitehtuuri todennäköisesti muuttaa tai joilla voi olla merkittäviä vaikutuksia kuvattavaan </a:t>
            </a:r>
            <a:r>
              <a:rPr lang="fi-FI" sz="1600" dirty="0" smtClean="0"/>
              <a:t>arkkitehtuuriin</a:t>
            </a:r>
          </a:p>
          <a:p>
            <a:pPr lvl="1"/>
            <a:r>
              <a:rPr lang="fi-FI" sz="1600" dirty="0"/>
              <a:t>Kuvaa viitearkkitehtuuriin liittyvät lait, standardit, ohjeet ja normit sekä Viitearkkitehtuurin kuvaus -dokumenttiin (yhteenveto) että </a:t>
            </a:r>
            <a:r>
              <a:rPr lang="fi-FI" sz="1600" dirty="0" err="1"/>
              <a:t>KA-taulukkoon</a:t>
            </a:r>
            <a:r>
              <a:rPr lang="fi-FI" sz="1600" dirty="0"/>
              <a:t> (tarkemmalla tasolla</a:t>
            </a:r>
            <a:r>
              <a:rPr lang="fi-FI" sz="1600" dirty="0" smtClean="0"/>
              <a:t>).</a:t>
            </a:r>
            <a:endParaRPr lang="fi-FI" sz="1600" dirty="0"/>
          </a:p>
          <a:p>
            <a:pPr marL="0" indent="0">
              <a:buNone/>
            </a:pPr>
            <a:r>
              <a:rPr lang="fi-FI" sz="1600" dirty="0"/>
              <a:t>      -&gt; Kirjaa projektisuunnitelmaan.</a:t>
            </a:r>
          </a:p>
          <a:p>
            <a:pPr marL="0" indent="0">
              <a:buNone/>
            </a:pPr>
            <a:r>
              <a:rPr lang="fi-FI" sz="1600" dirty="0"/>
              <a:t>      -&gt; Hyödynnä Viitearkkitehtuurin </a:t>
            </a:r>
            <a:r>
              <a:rPr lang="fi-FI" sz="1600" dirty="0" smtClean="0"/>
              <a:t>kuvaus </a:t>
            </a:r>
            <a:r>
              <a:rPr lang="fi-FI" sz="1600" dirty="0"/>
              <a:t>-dokumentissa.</a:t>
            </a:r>
          </a:p>
          <a:p>
            <a:pPr marL="0" lvl="0" indent="0">
              <a:buNone/>
            </a:pPr>
            <a:endParaRPr lang="fi-FI" sz="1800" dirty="0" smtClean="0"/>
          </a:p>
          <a:p>
            <a:pPr marL="0" lvl="0" indent="0">
              <a:buNone/>
            </a:pP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C7420-4EAC-477A-9CB6-7226FD7EF905}" type="slidenum">
              <a:rPr lang="fi-FI" smtClean="0">
                <a:solidFill>
                  <a:srgbClr val="FFFFFF"/>
                </a:solidFill>
              </a:rPr>
              <a:pPr/>
              <a:t>8</a:t>
            </a:fld>
            <a:endParaRPr lang="fi-FI">
              <a:solidFill>
                <a:srgbClr val="FFFFFF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 rot="16200000">
            <a:off x="684998" y="-54810"/>
            <a:ext cx="746076" cy="1324999"/>
            <a:chOff x="0" y="173113"/>
            <a:chExt cx="746076" cy="1065823"/>
          </a:xfrm>
        </p:grpSpPr>
        <p:sp>
          <p:nvSpPr>
            <p:cNvPr id="8" name="Chevron 7"/>
            <p:cNvSpPr/>
            <p:nvPr/>
          </p:nvSpPr>
          <p:spPr>
            <a:xfrm rot="5400000">
              <a:off x="-159874" y="332987"/>
              <a:ext cx="1065823" cy="746076"/>
            </a:xfrm>
            <a:prstGeom prst="chevron">
              <a:avLst/>
            </a:prstGeom>
            <a:solidFill>
              <a:srgbClr val="00B0F0"/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Chevron 4"/>
            <p:cNvSpPr/>
            <p:nvPr/>
          </p:nvSpPr>
          <p:spPr>
            <a:xfrm rot="5400000">
              <a:off x="1" y="645243"/>
              <a:ext cx="746076" cy="3197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Määrittele kohde ja tavoitteet</a:t>
              </a:r>
              <a:endParaRPr lang="fi-FI" sz="900" kern="1200" dirty="0"/>
            </a:p>
          </p:txBody>
        </p:sp>
      </p:grpSp>
      <p:grpSp>
        <p:nvGrpSpPr>
          <p:cNvPr id="10" name="Group 9"/>
          <p:cNvGrpSpPr/>
          <p:nvPr/>
        </p:nvGrpSpPr>
        <p:grpSpPr>
          <a:xfrm rot="16200000">
            <a:off x="1778833" y="-111677"/>
            <a:ext cx="746076" cy="1438733"/>
            <a:chOff x="1" y="1071266"/>
            <a:chExt cx="746076" cy="1065823"/>
          </a:xfrm>
        </p:grpSpPr>
        <p:sp>
          <p:nvSpPr>
            <p:cNvPr id="11" name="Chevron 10"/>
            <p:cNvSpPr/>
            <p:nvPr/>
          </p:nvSpPr>
          <p:spPr>
            <a:xfrm rot="5400000">
              <a:off x="-159873" y="1231140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Chevron 4"/>
            <p:cNvSpPr/>
            <p:nvPr/>
          </p:nvSpPr>
          <p:spPr>
            <a:xfrm rot="5400000">
              <a:off x="36198" y="1494440"/>
              <a:ext cx="673681" cy="3541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Tunnista toiminnan hyödyt ja tuotokset</a:t>
              </a:r>
              <a:endParaRPr lang="fi-FI" sz="900" kern="1200" dirty="0"/>
            </a:p>
          </p:txBody>
        </p:sp>
      </p:grpSp>
      <p:grpSp>
        <p:nvGrpSpPr>
          <p:cNvPr id="19" name="Group 18"/>
          <p:cNvGrpSpPr/>
          <p:nvPr/>
        </p:nvGrpSpPr>
        <p:grpSpPr>
          <a:xfrm rot="16200000">
            <a:off x="3870887" y="-50599"/>
            <a:ext cx="753184" cy="1309469"/>
            <a:chOff x="1" y="3145150"/>
            <a:chExt cx="746076" cy="1065823"/>
          </a:xfrm>
        </p:grpSpPr>
        <p:sp>
          <p:nvSpPr>
            <p:cNvPr id="20" name="Chevron 19"/>
            <p:cNvSpPr/>
            <p:nvPr/>
          </p:nvSpPr>
          <p:spPr>
            <a:xfrm rot="5400000">
              <a:off x="-159873" y="3305024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Chevron 4"/>
            <p:cNvSpPr/>
            <p:nvPr/>
          </p:nvSpPr>
          <p:spPr>
            <a:xfrm rot="5400000">
              <a:off x="1" y="3619450"/>
              <a:ext cx="746076" cy="3197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Täydennä arkkitehtuuri-kuvauksia</a:t>
              </a:r>
              <a:endParaRPr lang="fi-FI" sz="900" kern="1200" dirty="0"/>
            </a:p>
          </p:txBody>
        </p:sp>
      </p:grpSp>
      <p:grpSp>
        <p:nvGrpSpPr>
          <p:cNvPr id="22" name="Group 21"/>
          <p:cNvGrpSpPr/>
          <p:nvPr/>
        </p:nvGrpSpPr>
        <p:grpSpPr>
          <a:xfrm rot="16200000">
            <a:off x="4942095" y="-106586"/>
            <a:ext cx="746075" cy="1428553"/>
            <a:chOff x="1" y="4121817"/>
            <a:chExt cx="746076" cy="1065823"/>
          </a:xfrm>
        </p:grpSpPr>
        <p:sp>
          <p:nvSpPr>
            <p:cNvPr id="23" name="Chevron 22"/>
            <p:cNvSpPr/>
            <p:nvPr/>
          </p:nvSpPr>
          <p:spPr>
            <a:xfrm rot="5400000">
              <a:off x="-159873" y="4281691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Chevron 4"/>
            <p:cNvSpPr/>
            <p:nvPr/>
          </p:nvSpPr>
          <p:spPr>
            <a:xfrm rot="5400000">
              <a:off x="84213" y="4454951"/>
              <a:ext cx="577652" cy="47525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dirty="0" smtClean="0"/>
                <a:t>Suunnittele toimeenpano</a:t>
              </a:r>
              <a:r>
                <a:rPr lang="fi-FI" sz="900" kern="1200" dirty="0" smtClean="0"/>
                <a:t>,</a:t>
              </a:r>
            </a:p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katselmoi ja hyväksy</a:t>
              </a:r>
              <a:endParaRPr lang="fi-FI" sz="900" kern="1200" dirty="0"/>
            </a:p>
          </p:txBody>
        </p:sp>
      </p:grpSp>
      <p:grpSp>
        <p:nvGrpSpPr>
          <p:cNvPr id="28" name="Group 27"/>
          <p:cNvGrpSpPr/>
          <p:nvPr/>
        </p:nvGrpSpPr>
        <p:grpSpPr>
          <a:xfrm rot="16200000">
            <a:off x="2859665" y="-40383"/>
            <a:ext cx="746077" cy="1296144"/>
            <a:chOff x="1" y="2209668"/>
            <a:chExt cx="746076" cy="1065823"/>
          </a:xfrm>
        </p:grpSpPr>
        <p:sp>
          <p:nvSpPr>
            <p:cNvPr id="29" name="Chevron 28"/>
            <p:cNvSpPr/>
            <p:nvPr/>
          </p:nvSpPr>
          <p:spPr>
            <a:xfrm rot="5400000">
              <a:off x="-159873" y="2369542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Chevron 4"/>
            <p:cNvSpPr/>
            <p:nvPr/>
          </p:nvSpPr>
          <p:spPr>
            <a:xfrm rot="5400000">
              <a:off x="102386" y="2556031"/>
              <a:ext cx="541305" cy="4407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Suunnittele ja kuvaa viite-arkkitehtuuri </a:t>
              </a:r>
              <a:endParaRPr lang="fi-FI" sz="900" kern="1200" dirty="0"/>
            </a:p>
          </p:txBody>
        </p:sp>
      </p:grpSp>
      <p:sp>
        <p:nvSpPr>
          <p:cNvPr id="25" name="Oval 24"/>
          <p:cNvSpPr/>
          <p:nvPr/>
        </p:nvSpPr>
        <p:spPr bwMode="auto">
          <a:xfrm>
            <a:off x="66939" y="332656"/>
            <a:ext cx="472613" cy="472613"/>
          </a:xfrm>
          <a:prstGeom prst="ellipse">
            <a:avLst/>
          </a:prstGeom>
          <a:solidFill>
            <a:srgbClr val="527E42"/>
          </a:solidFill>
          <a:ln w="31750">
            <a:solidFill>
              <a:schemeClr val="bg1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95250" h="63500" prst="softRound"/>
          </a:sp3d>
          <a:extLst/>
        </p:spPr>
        <p:txBody>
          <a:bodyPr wrap="none" rtlCol="0" anchor="ctr"/>
          <a:lstStyle/>
          <a:p>
            <a:pPr algn="ctr"/>
            <a:r>
              <a:rPr lang="fi-FI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61637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ontent Placeholder 90"/>
          <p:cNvSpPr>
            <a:spLocks noGrp="1"/>
          </p:cNvSpPr>
          <p:nvPr>
            <p:ph idx="1"/>
          </p:nvPr>
        </p:nvSpPr>
        <p:spPr>
          <a:xfrm>
            <a:off x="596900" y="1067113"/>
            <a:ext cx="7953375" cy="5170199"/>
          </a:xfrm>
        </p:spPr>
        <p:txBody>
          <a:bodyPr/>
          <a:lstStyle/>
          <a:p>
            <a:pPr marL="0" lvl="0" indent="0">
              <a:buNone/>
            </a:pPr>
            <a:endParaRPr lang="fi-FI" sz="1800" dirty="0" smtClean="0"/>
          </a:p>
          <a:p>
            <a:pPr marL="0" lvl="0" indent="0">
              <a:buNone/>
            </a:pPr>
            <a:r>
              <a:rPr lang="fi-FI" sz="1800" dirty="0" smtClean="0"/>
              <a:t>9. Selvitä </a:t>
            </a:r>
            <a:r>
              <a:rPr lang="fi-FI" sz="1800" dirty="0"/>
              <a:t>myös sidosprojektit ja -hankkeet ja niiden merkitys kuvattavalle viitearkkitehtuurille. </a:t>
            </a:r>
            <a:endParaRPr lang="fi-FI" sz="1800" dirty="0" smtClean="0"/>
          </a:p>
          <a:p>
            <a:pPr marL="0" indent="0">
              <a:buNone/>
            </a:pPr>
            <a:r>
              <a:rPr lang="fi-FI" sz="1600" dirty="0" smtClean="0"/>
              <a:t>       -&gt; </a:t>
            </a:r>
            <a:r>
              <a:rPr lang="fi-FI" sz="1600" dirty="0"/>
              <a:t>Kirjaa projektisuunnitelmaan.</a:t>
            </a:r>
          </a:p>
          <a:p>
            <a:pPr marL="0" indent="0">
              <a:buNone/>
            </a:pPr>
            <a:r>
              <a:rPr lang="fi-FI" sz="1600" dirty="0" smtClean="0"/>
              <a:t>       -&gt; Hyödynnä </a:t>
            </a:r>
            <a:r>
              <a:rPr lang="fi-FI" sz="1600" dirty="0"/>
              <a:t>Viitearkkitehtuurin </a:t>
            </a:r>
            <a:r>
              <a:rPr lang="fi-FI" sz="1600" dirty="0" smtClean="0"/>
              <a:t>kuvaus </a:t>
            </a:r>
            <a:r>
              <a:rPr lang="fi-FI" sz="1600" dirty="0"/>
              <a:t>-dokumentissa</a:t>
            </a:r>
            <a:r>
              <a:rPr lang="fi-FI" sz="1600" dirty="0" smtClean="0"/>
              <a:t>.</a:t>
            </a:r>
            <a:endParaRPr lang="fi-FI" sz="1800" dirty="0" smtClean="0"/>
          </a:p>
          <a:p>
            <a:pPr marL="0" lvl="0" indent="0">
              <a:buNone/>
            </a:pPr>
            <a:endParaRPr lang="fi-FI" sz="1800" dirty="0" smtClean="0"/>
          </a:p>
          <a:p>
            <a:pPr marL="0" lvl="0" indent="0">
              <a:buNone/>
            </a:pPr>
            <a:r>
              <a:rPr lang="fi-FI" sz="1800" dirty="0" smtClean="0"/>
              <a:t>10. Suunnittele </a:t>
            </a:r>
            <a:r>
              <a:rPr lang="fi-FI" sz="1800" dirty="0"/>
              <a:t>miten ja kenelle viitearkkitehtuurin laatimisprojektista tulee viestiä. Laadi projektille oma viestintäsuunnitelma </a:t>
            </a:r>
            <a:endParaRPr lang="fi-FI" sz="1800" dirty="0" smtClean="0"/>
          </a:p>
          <a:p>
            <a:pPr marL="0" indent="0">
              <a:buNone/>
            </a:pPr>
            <a:r>
              <a:rPr lang="fi-FI" sz="1600" dirty="0" smtClean="0"/>
              <a:t>    -&gt; </a:t>
            </a:r>
            <a:r>
              <a:rPr lang="fi-FI" sz="1600" dirty="0"/>
              <a:t>Kirjaa projektisuunnitelmaan. Voit katsoa mallia viestintäsuunnitelman sisällöstä </a:t>
            </a:r>
            <a:r>
              <a:rPr lang="fi-FI" sz="1600" dirty="0" smtClean="0"/>
              <a:t>  </a:t>
            </a:r>
          </a:p>
          <a:p>
            <a:pPr marL="0" indent="0">
              <a:buNone/>
            </a:pPr>
            <a:r>
              <a:rPr lang="fi-FI" sz="1600" dirty="0"/>
              <a:t> </a:t>
            </a:r>
            <a:r>
              <a:rPr lang="fi-FI" sz="1600" dirty="0" smtClean="0"/>
              <a:t>       esimerkiksi </a:t>
            </a:r>
            <a:r>
              <a:rPr lang="fi-FI" sz="1600" dirty="0"/>
              <a:t>Viitearkkitehtuurin toimeenpanosuunnitelma -dokumentista.</a:t>
            </a:r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C7420-4EAC-477A-9CB6-7226FD7EF905}" type="slidenum">
              <a:rPr lang="fi-FI" smtClean="0">
                <a:solidFill>
                  <a:srgbClr val="FFFFFF"/>
                </a:solidFill>
              </a:rPr>
              <a:pPr/>
              <a:t>9</a:t>
            </a:fld>
            <a:endParaRPr lang="fi-FI">
              <a:solidFill>
                <a:srgbClr val="FFFFFF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 rot="16200000">
            <a:off x="684998" y="-54810"/>
            <a:ext cx="746076" cy="1324999"/>
            <a:chOff x="0" y="173113"/>
            <a:chExt cx="746076" cy="1065823"/>
          </a:xfrm>
        </p:grpSpPr>
        <p:sp>
          <p:nvSpPr>
            <p:cNvPr id="8" name="Chevron 7"/>
            <p:cNvSpPr/>
            <p:nvPr/>
          </p:nvSpPr>
          <p:spPr>
            <a:xfrm rot="5400000">
              <a:off x="-159874" y="332987"/>
              <a:ext cx="1065823" cy="746076"/>
            </a:xfrm>
            <a:prstGeom prst="chevron">
              <a:avLst/>
            </a:prstGeom>
            <a:solidFill>
              <a:srgbClr val="00B0F0"/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Chevron 4"/>
            <p:cNvSpPr/>
            <p:nvPr/>
          </p:nvSpPr>
          <p:spPr>
            <a:xfrm rot="5400000">
              <a:off x="1" y="645243"/>
              <a:ext cx="746076" cy="3197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Määrittele kohde ja tavoitteet</a:t>
              </a:r>
              <a:endParaRPr lang="fi-FI" sz="900" kern="1200" dirty="0"/>
            </a:p>
          </p:txBody>
        </p:sp>
      </p:grpSp>
      <p:grpSp>
        <p:nvGrpSpPr>
          <p:cNvPr id="10" name="Group 9"/>
          <p:cNvGrpSpPr/>
          <p:nvPr/>
        </p:nvGrpSpPr>
        <p:grpSpPr>
          <a:xfrm rot="16200000">
            <a:off x="1778833" y="-111677"/>
            <a:ext cx="746076" cy="1438733"/>
            <a:chOff x="1" y="1071266"/>
            <a:chExt cx="746076" cy="1065823"/>
          </a:xfrm>
        </p:grpSpPr>
        <p:sp>
          <p:nvSpPr>
            <p:cNvPr id="11" name="Chevron 10"/>
            <p:cNvSpPr/>
            <p:nvPr/>
          </p:nvSpPr>
          <p:spPr>
            <a:xfrm rot="5400000">
              <a:off x="-159873" y="1231140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Chevron 4"/>
            <p:cNvSpPr/>
            <p:nvPr/>
          </p:nvSpPr>
          <p:spPr>
            <a:xfrm rot="5400000">
              <a:off x="36198" y="1494440"/>
              <a:ext cx="673681" cy="3541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Tunnista toiminnan hyödyt ja tuotokset</a:t>
              </a:r>
              <a:endParaRPr lang="fi-FI" sz="900" kern="1200" dirty="0"/>
            </a:p>
          </p:txBody>
        </p:sp>
      </p:grpSp>
      <p:grpSp>
        <p:nvGrpSpPr>
          <p:cNvPr id="19" name="Group 18"/>
          <p:cNvGrpSpPr/>
          <p:nvPr/>
        </p:nvGrpSpPr>
        <p:grpSpPr>
          <a:xfrm rot="16200000">
            <a:off x="3870887" y="-50599"/>
            <a:ext cx="753184" cy="1309469"/>
            <a:chOff x="1" y="3145150"/>
            <a:chExt cx="746076" cy="1065823"/>
          </a:xfrm>
        </p:grpSpPr>
        <p:sp>
          <p:nvSpPr>
            <p:cNvPr id="20" name="Chevron 19"/>
            <p:cNvSpPr/>
            <p:nvPr/>
          </p:nvSpPr>
          <p:spPr>
            <a:xfrm rot="5400000">
              <a:off x="-159873" y="3305024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Chevron 4"/>
            <p:cNvSpPr/>
            <p:nvPr/>
          </p:nvSpPr>
          <p:spPr>
            <a:xfrm rot="5400000">
              <a:off x="1" y="3619450"/>
              <a:ext cx="746076" cy="3197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Täydennä arkkitehtuuri-kuvauksia</a:t>
              </a:r>
              <a:endParaRPr lang="fi-FI" sz="900" kern="1200" dirty="0"/>
            </a:p>
          </p:txBody>
        </p:sp>
      </p:grpSp>
      <p:grpSp>
        <p:nvGrpSpPr>
          <p:cNvPr id="22" name="Group 21"/>
          <p:cNvGrpSpPr/>
          <p:nvPr/>
        </p:nvGrpSpPr>
        <p:grpSpPr>
          <a:xfrm rot="16200000">
            <a:off x="4942095" y="-106586"/>
            <a:ext cx="746075" cy="1428553"/>
            <a:chOff x="1" y="4121817"/>
            <a:chExt cx="746076" cy="1065823"/>
          </a:xfrm>
        </p:grpSpPr>
        <p:sp>
          <p:nvSpPr>
            <p:cNvPr id="23" name="Chevron 22"/>
            <p:cNvSpPr/>
            <p:nvPr/>
          </p:nvSpPr>
          <p:spPr>
            <a:xfrm rot="5400000">
              <a:off x="-159873" y="4281691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Chevron 4"/>
            <p:cNvSpPr/>
            <p:nvPr/>
          </p:nvSpPr>
          <p:spPr>
            <a:xfrm rot="5400000">
              <a:off x="84213" y="4454951"/>
              <a:ext cx="577652" cy="47525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dirty="0" smtClean="0"/>
                <a:t>Suunnittele toimeenpano</a:t>
              </a:r>
              <a:r>
                <a:rPr lang="fi-FI" sz="900" kern="1200" dirty="0" smtClean="0"/>
                <a:t>,</a:t>
              </a:r>
            </a:p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katselmoi ja hyväksy</a:t>
              </a:r>
              <a:endParaRPr lang="fi-FI" sz="900" kern="1200" dirty="0"/>
            </a:p>
          </p:txBody>
        </p:sp>
      </p:grpSp>
      <p:grpSp>
        <p:nvGrpSpPr>
          <p:cNvPr id="28" name="Group 27"/>
          <p:cNvGrpSpPr/>
          <p:nvPr/>
        </p:nvGrpSpPr>
        <p:grpSpPr>
          <a:xfrm rot="16200000">
            <a:off x="2859665" y="-40383"/>
            <a:ext cx="746077" cy="1296144"/>
            <a:chOff x="1" y="2209668"/>
            <a:chExt cx="746076" cy="1065823"/>
          </a:xfrm>
        </p:grpSpPr>
        <p:sp>
          <p:nvSpPr>
            <p:cNvPr id="29" name="Chevron 28"/>
            <p:cNvSpPr/>
            <p:nvPr/>
          </p:nvSpPr>
          <p:spPr>
            <a:xfrm rot="5400000">
              <a:off x="-159873" y="2369542"/>
              <a:ext cx="1065823" cy="746076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Chevron 4"/>
            <p:cNvSpPr/>
            <p:nvPr/>
          </p:nvSpPr>
          <p:spPr>
            <a:xfrm rot="5400000">
              <a:off x="102386" y="2556031"/>
              <a:ext cx="541305" cy="4407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900" kern="1200" dirty="0" smtClean="0"/>
                <a:t>Suunnittele ja kuvaa viite-arkkitehtuuri </a:t>
              </a:r>
              <a:endParaRPr lang="fi-FI" sz="900" kern="1200" dirty="0"/>
            </a:p>
          </p:txBody>
        </p:sp>
      </p:grpSp>
      <p:sp>
        <p:nvSpPr>
          <p:cNvPr id="25" name="Oval 24"/>
          <p:cNvSpPr/>
          <p:nvPr/>
        </p:nvSpPr>
        <p:spPr bwMode="auto">
          <a:xfrm>
            <a:off x="66939" y="332656"/>
            <a:ext cx="472613" cy="472613"/>
          </a:xfrm>
          <a:prstGeom prst="ellipse">
            <a:avLst/>
          </a:prstGeom>
          <a:solidFill>
            <a:srgbClr val="527E42"/>
          </a:solidFill>
          <a:ln w="31750">
            <a:solidFill>
              <a:schemeClr val="bg1"/>
            </a:solidFill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95250" h="63500" prst="softRound"/>
          </a:sp3d>
          <a:extLst/>
        </p:spPr>
        <p:txBody>
          <a:bodyPr wrap="none" rtlCol="0" anchor="ctr"/>
          <a:lstStyle/>
          <a:p>
            <a:pPr algn="ctr"/>
            <a:r>
              <a:rPr lang="fi-FI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29125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M_esityspohja_suomi">
  <a:themeElements>
    <a:clrScheme name="VM_esityspohja_suomi 1">
      <a:dk1>
        <a:srgbClr val="000000"/>
      </a:dk1>
      <a:lt1>
        <a:srgbClr val="FFFFFF"/>
      </a:lt1>
      <a:dk2>
        <a:srgbClr val="304E88"/>
      </a:dk2>
      <a:lt2>
        <a:srgbClr val="DDDDDD"/>
      </a:lt2>
      <a:accent1>
        <a:srgbClr val="98A7C4"/>
      </a:accent1>
      <a:accent2>
        <a:srgbClr val="C2CBDC"/>
      </a:accent2>
      <a:accent3>
        <a:srgbClr val="FFFFFF"/>
      </a:accent3>
      <a:accent4>
        <a:srgbClr val="000000"/>
      </a:accent4>
      <a:accent5>
        <a:srgbClr val="CAD0DE"/>
      </a:accent5>
      <a:accent6>
        <a:srgbClr val="B0B8C7"/>
      </a:accent6>
      <a:hlink>
        <a:srgbClr val="969696"/>
      </a:hlink>
      <a:folHlink>
        <a:srgbClr val="6F84AC"/>
      </a:folHlink>
    </a:clrScheme>
    <a:fontScheme name="VM_esityspohja_suomi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>
          <a:solidFill>
            <a:srgbClr val="C40505"/>
          </a:solidFill>
          <a:prstDash val="solid"/>
          <a:round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noFill/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EAEAEA"/>
                </a:outerShdw>
              </a:effectLst>
            </a14:hiddenEffects>
          </a:ext>
        </a:extLst>
      </a:spPr>
      <a:bodyPr wrap="none" anchor="ctr"/>
      <a:lstStyle>
        <a:defPPr marL="0" marR="0" indent="0" defTabSz="91440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kern="0" cap="none" spc="0" normalizeH="0" baseline="0" noProof="0" smtClean="0">
            <a:ln>
              <a:noFill/>
            </a:ln>
            <a:solidFill>
              <a:sysClr val="windowText" lastClr="000000"/>
            </a:solidFill>
            <a:effectLst/>
            <a:uLnTx/>
            <a:uFillTx/>
          </a:defRPr>
        </a:defPPr>
      </a:lstStyle>
    </a:spDef>
  </a:objectDefaults>
  <a:extraClrSchemeLst>
    <a:extraClrScheme>
      <a:clrScheme name="VM_esityspohja_suomi 1">
        <a:dk1>
          <a:srgbClr val="000000"/>
        </a:dk1>
        <a:lt1>
          <a:srgbClr val="FFFFFF"/>
        </a:lt1>
        <a:dk2>
          <a:srgbClr val="304E88"/>
        </a:dk2>
        <a:lt2>
          <a:srgbClr val="DDDDDD"/>
        </a:lt2>
        <a:accent1>
          <a:srgbClr val="98A7C4"/>
        </a:accent1>
        <a:accent2>
          <a:srgbClr val="C2CBDC"/>
        </a:accent2>
        <a:accent3>
          <a:srgbClr val="FFFFFF"/>
        </a:accent3>
        <a:accent4>
          <a:srgbClr val="000000"/>
        </a:accent4>
        <a:accent5>
          <a:srgbClr val="CAD0DE"/>
        </a:accent5>
        <a:accent6>
          <a:srgbClr val="B0B8C7"/>
        </a:accent6>
        <a:hlink>
          <a:srgbClr val="969696"/>
        </a:hlink>
        <a:folHlink>
          <a:srgbClr val="6F84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</TotalTime>
  <Words>2237</Words>
  <Application>Microsoft Office PowerPoint</Application>
  <PresentationFormat>On-screen Show (4:3)</PresentationFormat>
  <Paragraphs>425</Paragraphs>
  <Slides>31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ＭＳ Ｐゴシック</vt:lpstr>
      <vt:lpstr>Arial</vt:lpstr>
      <vt:lpstr>Arial Narrow</vt:lpstr>
      <vt:lpstr>Calibri</vt:lpstr>
      <vt:lpstr>Times New Roman</vt:lpstr>
      <vt:lpstr>Wingdings</vt:lpstr>
      <vt:lpstr>VM_esityspohja_suomi</vt:lpstr>
      <vt:lpstr>Viitearkkitehtuurin suunnitteluprosessi</vt:lpstr>
      <vt:lpstr>Viitearkkitehtuurin suunnitteluprosessi</vt:lpstr>
      <vt:lpstr>Viitearkkitehtuurin suunnitteluprosessin vaiheet</vt:lpstr>
      <vt:lpstr>Määrittele kohde ja tavoitteet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Tunnista toiminnan hyödyt ja tuotokset</vt:lpstr>
      <vt:lpstr>PowerPoint Presentation</vt:lpstr>
      <vt:lpstr>PowerPoint Presentation</vt:lpstr>
      <vt:lpstr>Suunnittele ja kuvaa viitearkkitehtuuri</vt:lpstr>
      <vt:lpstr>PowerPoint Presentation</vt:lpstr>
      <vt:lpstr>PowerPoint Presentation</vt:lpstr>
      <vt:lpstr>PowerPoint Presentation</vt:lpstr>
      <vt:lpstr>PowerPoint Presentation</vt:lpstr>
      <vt:lpstr>Täydennä arkkitehtuurikuvauksia</vt:lpstr>
      <vt:lpstr>PowerPoint Presentation</vt:lpstr>
      <vt:lpstr>PowerPoint Presentation</vt:lpstr>
      <vt:lpstr>Suunnittele toimeenpano, katselmoi ja hyväksy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Suvi Pietikäinen</dc:creator>
  <cp:lastModifiedBy>Mika Karjalainen</cp:lastModifiedBy>
  <cp:revision>38</cp:revision>
  <dcterms:created xsi:type="dcterms:W3CDTF">2014-10-07T08:55:18Z</dcterms:created>
  <dcterms:modified xsi:type="dcterms:W3CDTF">2015-01-22T05:38:39Z</dcterms:modified>
</cp:coreProperties>
</file>