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0" r:id="rId1"/>
  </p:sldMasterIdLst>
  <p:notesMasterIdLst>
    <p:notesMasterId r:id="rId4"/>
  </p:notesMasterIdLst>
  <p:handoutMasterIdLst>
    <p:handoutMasterId r:id="rId5"/>
  </p:handoutMasterIdLst>
  <p:sldIdLst>
    <p:sldId id="866" r:id="rId2"/>
    <p:sldId id="867" r:id="rId3"/>
  </p:sldIdLst>
  <p:sldSz cx="9144000" cy="6858000" type="screen4x3"/>
  <p:notesSz cx="7102475" cy="10234613"/>
  <p:defaultTextStyle>
    <a:defPPr>
      <a:defRPr lang="fi-FI"/>
    </a:defPPr>
    <a:lvl1pPr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3956">
          <p15:clr>
            <a:srgbClr val="A4A3A4"/>
          </p15:clr>
        </p15:guide>
        <p15:guide id="2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ari Kallela" initials="JKa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27E42"/>
    <a:srgbClr val="E18F79"/>
    <a:srgbClr val="2A79D0"/>
    <a:srgbClr val="C1DAB8"/>
    <a:srgbClr val="1C3E82"/>
    <a:srgbClr val="FFFFCC"/>
    <a:srgbClr val="FF9900"/>
    <a:srgbClr val="FF6565"/>
    <a:srgbClr val="C94E2D"/>
    <a:srgbClr val="FF292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Normaali tyyli 2 - Korostu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B344D84-9AFB-497E-A393-DC336BA19D2E}" styleName="Normaali tyyli 3 - Korostus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Ei tyyliä, taulukon ruudukko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40" autoAdjust="0"/>
    <p:restoredTop sz="76553" autoAdjust="0"/>
  </p:normalViewPr>
  <p:slideViewPr>
    <p:cSldViewPr snapToGrid="0" showGuides="1">
      <p:cViewPr>
        <p:scale>
          <a:sx n="100" d="100"/>
          <a:sy n="100" d="100"/>
        </p:scale>
        <p:origin x="-540" y="198"/>
      </p:cViewPr>
      <p:guideLst>
        <p:guide orient="horz" pos="3956"/>
        <p:guide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22" tIns="47811" rIns="95622" bIns="47811" numCol="1" anchor="t" anchorCtr="0" compatLnSpc="1">
            <a:prstTxWarp prst="textNoShape">
              <a:avLst/>
            </a:prstTxWarp>
          </a:bodyPr>
          <a:lstStyle>
            <a:lvl1pPr defTabSz="955675">
              <a:defRPr sz="1300"/>
            </a:lvl1pPr>
          </a:lstStyle>
          <a:p>
            <a:endParaRPr lang="fi-FI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2725" y="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22" tIns="47811" rIns="95622" bIns="47811" numCol="1" anchor="t" anchorCtr="0" compatLnSpc="1">
            <a:prstTxWarp prst="textNoShape">
              <a:avLst/>
            </a:prstTxWarp>
          </a:bodyPr>
          <a:lstStyle>
            <a:lvl1pPr algn="r" defTabSz="955675">
              <a:defRPr sz="1300"/>
            </a:lvl1pPr>
          </a:lstStyle>
          <a:p>
            <a:endParaRPr lang="fi-FI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185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22" tIns="47811" rIns="95622" bIns="47811" numCol="1" anchor="b" anchorCtr="0" compatLnSpc="1">
            <a:prstTxWarp prst="textNoShape">
              <a:avLst/>
            </a:prstTxWarp>
          </a:bodyPr>
          <a:lstStyle>
            <a:lvl1pPr defTabSz="955675">
              <a:defRPr sz="1300"/>
            </a:lvl1pPr>
          </a:lstStyle>
          <a:p>
            <a:endParaRPr lang="fi-FI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2725" y="972185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22" tIns="47811" rIns="95622" bIns="47811" numCol="1" anchor="b" anchorCtr="0" compatLnSpc="1">
            <a:prstTxWarp prst="textNoShape">
              <a:avLst/>
            </a:prstTxWarp>
          </a:bodyPr>
          <a:lstStyle>
            <a:lvl1pPr algn="r" defTabSz="955675">
              <a:defRPr sz="1300"/>
            </a:lvl1pPr>
          </a:lstStyle>
          <a:p>
            <a:fld id="{ECBA8376-5D00-48A2-9890-0983A399FC96}" type="slidenum">
              <a:rPr lang="fi-FI"/>
              <a:pPr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4148358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22" tIns="47811" rIns="95622" bIns="47811" numCol="1" anchor="t" anchorCtr="0" compatLnSpc="1">
            <a:prstTxWarp prst="textNoShape">
              <a:avLst/>
            </a:prstTxWarp>
          </a:bodyPr>
          <a:lstStyle>
            <a:lvl1pPr defTabSz="955675">
              <a:defRPr sz="1300"/>
            </a:lvl1pPr>
          </a:lstStyle>
          <a:p>
            <a:endParaRPr lang="fi-FI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2725" y="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22" tIns="47811" rIns="95622" bIns="47811" numCol="1" anchor="t" anchorCtr="0" compatLnSpc="1">
            <a:prstTxWarp prst="textNoShape">
              <a:avLst/>
            </a:prstTxWarp>
          </a:bodyPr>
          <a:lstStyle>
            <a:lvl1pPr algn="r" defTabSz="955675">
              <a:defRPr sz="1300"/>
            </a:lvl1pPr>
          </a:lstStyle>
          <a:p>
            <a:endParaRPr lang="fi-FI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2188" y="768350"/>
            <a:ext cx="5118100" cy="383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2513"/>
            <a:ext cx="5683250" cy="4603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22" tIns="47811" rIns="95622" bIns="4781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185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22" tIns="47811" rIns="95622" bIns="47811" numCol="1" anchor="b" anchorCtr="0" compatLnSpc="1">
            <a:prstTxWarp prst="textNoShape">
              <a:avLst/>
            </a:prstTxWarp>
          </a:bodyPr>
          <a:lstStyle>
            <a:lvl1pPr defTabSz="955675">
              <a:defRPr sz="1300"/>
            </a:lvl1pPr>
          </a:lstStyle>
          <a:p>
            <a:endParaRPr lang="fi-FI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2725" y="972185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22" tIns="47811" rIns="95622" bIns="47811" numCol="1" anchor="b" anchorCtr="0" compatLnSpc="1">
            <a:prstTxWarp prst="textNoShape">
              <a:avLst/>
            </a:prstTxWarp>
          </a:bodyPr>
          <a:lstStyle>
            <a:lvl1pPr algn="r" defTabSz="955675">
              <a:defRPr sz="1300"/>
            </a:lvl1pPr>
          </a:lstStyle>
          <a:p>
            <a:fld id="{209AE7B4-C183-44D3-A891-B9B29862857C}" type="slidenum">
              <a:rPr lang="fi-FI"/>
              <a:pPr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18850349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Otsikko ja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596900" y="68690"/>
            <a:ext cx="7959725" cy="687763"/>
          </a:xfrm>
        </p:spPr>
        <p:txBody>
          <a:bodyPr/>
          <a:lstStyle>
            <a:lvl1pPr>
              <a:defRPr sz="3200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>
          <a:xfrm>
            <a:off x="596900" y="955964"/>
            <a:ext cx="7953375" cy="5170199"/>
          </a:xfrm>
        </p:spPr>
        <p:txBody>
          <a:bodyPr/>
          <a:lstStyle>
            <a:lvl1pPr>
              <a:defRPr sz="2000"/>
            </a:lvl1pPr>
            <a:lvl2pPr marL="715963" indent="-266700">
              <a:defRPr sz="1800"/>
            </a:lvl2pPr>
            <a:lvl3pPr marL="982663" indent="-266700">
              <a:defRPr sz="1600"/>
            </a:lvl3pPr>
            <a:lvl4pPr marL="1258888" indent="-276225">
              <a:defRPr sz="1400"/>
            </a:lvl4pPr>
            <a:lvl5pPr marL="1527175" indent="-268288">
              <a:defRPr sz="1400"/>
            </a:lvl5pPr>
          </a:lstStyle>
          <a:p>
            <a:pPr lvl="0"/>
            <a:r>
              <a:rPr lang="fi-FI" dirty="0" smtClean="0"/>
              <a:t>Muokkaa tekstin perustyylejä napsauttamalla</a:t>
            </a:r>
          </a:p>
          <a:p>
            <a:pPr lvl="1"/>
            <a:r>
              <a:rPr lang="fi-FI" dirty="0" smtClean="0"/>
              <a:t>toinen taso</a:t>
            </a:r>
          </a:p>
          <a:p>
            <a:pPr lvl="2"/>
            <a:r>
              <a:rPr lang="fi-FI" dirty="0" smtClean="0"/>
              <a:t>kolmas taso</a:t>
            </a:r>
          </a:p>
          <a:p>
            <a:pPr lvl="3"/>
            <a:r>
              <a:rPr lang="fi-FI" dirty="0" smtClean="0"/>
              <a:t>neljäs taso</a:t>
            </a:r>
          </a:p>
          <a:p>
            <a:pPr lvl="4"/>
            <a:r>
              <a:rPr lang="fi-FI" dirty="0" smtClean="0"/>
              <a:t>viides taso</a:t>
            </a:r>
            <a:endParaRPr lang="fi-FI" dirty="0"/>
          </a:p>
        </p:txBody>
      </p:sp>
      <p:sp>
        <p:nvSpPr>
          <p:cNvPr id="4" name="Dian numeron paikkamerkki 3"/>
          <p:cNvSpPr>
            <a:spLocks noGrp="1"/>
          </p:cNvSpPr>
          <p:nvPr>
            <p:ph type="sldNum" sz="quarter" idx="10"/>
          </p:nvPr>
        </p:nvSpPr>
        <p:spPr>
          <a:xfrm>
            <a:off x="8408988" y="6372225"/>
            <a:ext cx="482600" cy="2127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00BC7420-4EAC-477A-9CB6-7226FD7EF905}" type="slidenum">
              <a:rPr lang="fi-FI"/>
              <a:pPr/>
              <a:t>‹#›</a:t>
            </a:fld>
            <a:endParaRPr lang="fi-FI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i sisältökohdet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sz="half" idx="1"/>
          </p:nvPr>
        </p:nvSpPr>
        <p:spPr>
          <a:xfrm>
            <a:off x="596900" y="1381125"/>
            <a:ext cx="3900488" cy="47450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4649788" y="1381125"/>
            <a:ext cx="3900487" cy="47450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Dian numeron paikkamerkki 4"/>
          <p:cNvSpPr>
            <a:spLocks noGrp="1"/>
          </p:cNvSpPr>
          <p:nvPr>
            <p:ph type="sldNum" sz="quarter" idx="10"/>
          </p:nvPr>
        </p:nvSpPr>
        <p:spPr>
          <a:xfrm>
            <a:off x="8408988" y="6372225"/>
            <a:ext cx="482600" cy="2127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7501BE7-B3C0-483D-A698-B740EAEF2D1E}" type="slidenum">
              <a:rPr lang="fi-FI"/>
              <a:pPr/>
              <a:t>‹#›</a:t>
            </a:fld>
            <a:endParaRPr lang="fi-FI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tai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Tekstin paikkamerkki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6" name="Sisällön paikkamerkk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0"/>
          </p:nvPr>
        </p:nvSpPr>
        <p:spPr>
          <a:xfrm>
            <a:off x="8408988" y="6372225"/>
            <a:ext cx="482600" cy="2127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08D1EE41-D252-4566-B9E1-EA5B272106DA}" type="slidenum">
              <a:rPr lang="fi-FI"/>
              <a:pPr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Vain otsikk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Dian numeron paikkamerkki 2"/>
          <p:cNvSpPr>
            <a:spLocks noGrp="1"/>
          </p:cNvSpPr>
          <p:nvPr>
            <p:ph type="sldNum" sz="quarter" idx="10"/>
          </p:nvPr>
        </p:nvSpPr>
        <p:spPr>
          <a:xfrm>
            <a:off x="8408988" y="6372225"/>
            <a:ext cx="482600" cy="2127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940BA44B-04FD-4EED-801C-1C0486E26EE8}" type="slidenum">
              <a:rPr lang="fi-FI"/>
              <a:pPr/>
              <a:t>‹#›</a:t>
            </a:fld>
            <a:endParaRPr lang="fi-FI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yhj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n numeron paikkamerkki 1"/>
          <p:cNvSpPr>
            <a:spLocks noGrp="1"/>
          </p:cNvSpPr>
          <p:nvPr>
            <p:ph type="sldNum" sz="quarter" idx="10"/>
          </p:nvPr>
        </p:nvSpPr>
        <p:spPr>
          <a:xfrm>
            <a:off x="8408988" y="6372225"/>
            <a:ext cx="482600" cy="2127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30933888-0A9F-4393-803D-57D0D7EB9C39}" type="slidenum">
              <a:rPr lang="fi-FI"/>
              <a:pPr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tsikollinen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Dian numeron paikkamerkki 4"/>
          <p:cNvSpPr>
            <a:spLocks noGrp="1"/>
          </p:cNvSpPr>
          <p:nvPr>
            <p:ph type="sldNum" sz="quarter" idx="10"/>
          </p:nvPr>
        </p:nvSpPr>
        <p:spPr>
          <a:xfrm>
            <a:off x="8408988" y="6372225"/>
            <a:ext cx="482600" cy="2127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4936AC60-BE53-4049-A177-BFADE73F7D75}" type="slidenum">
              <a:rPr lang="fi-FI"/>
              <a:pPr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tsikollinen kuv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Kuvan paikkamerkki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Dian numeron paikkamerkki 4"/>
          <p:cNvSpPr>
            <a:spLocks noGrp="1"/>
          </p:cNvSpPr>
          <p:nvPr>
            <p:ph type="sldNum" sz="quarter" idx="10"/>
          </p:nvPr>
        </p:nvSpPr>
        <p:spPr>
          <a:xfrm>
            <a:off x="8408988" y="6372225"/>
            <a:ext cx="482600" cy="2127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FBE42EC-8391-44B4-A385-3C5027B49326}" type="slidenum">
              <a:rPr lang="fi-FI"/>
              <a:pPr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Otsikko ja pystysuor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Dian numeron paikkamerkki 3"/>
          <p:cNvSpPr>
            <a:spLocks noGrp="1"/>
          </p:cNvSpPr>
          <p:nvPr>
            <p:ph type="sldNum" sz="quarter" idx="10"/>
          </p:nvPr>
        </p:nvSpPr>
        <p:spPr>
          <a:xfrm>
            <a:off x="8408988" y="6372225"/>
            <a:ext cx="482600" cy="2127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9DC73CE1-EAC0-43DF-B4F1-B34C10AC7F0E}" type="slidenum">
              <a:rPr lang="fi-FI"/>
              <a:pPr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Pystysuora otsikko j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ystysuora otsikko 1"/>
          <p:cNvSpPr>
            <a:spLocks noGrp="1"/>
          </p:cNvSpPr>
          <p:nvPr>
            <p:ph type="title" orient="vert"/>
          </p:nvPr>
        </p:nvSpPr>
        <p:spPr>
          <a:xfrm>
            <a:off x="6567488" y="234950"/>
            <a:ext cx="1989137" cy="5891213"/>
          </a:xfrm>
        </p:spPr>
        <p:txBody>
          <a:bodyPr vert="eaVert"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>
          <a:xfrm>
            <a:off x="596900" y="234950"/>
            <a:ext cx="5818188" cy="5891213"/>
          </a:xfrm>
        </p:spPr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Dian numeron paikkamerkki 3"/>
          <p:cNvSpPr>
            <a:spLocks noGrp="1"/>
          </p:cNvSpPr>
          <p:nvPr>
            <p:ph type="sldNum" sz="quarter" idx="10"/>
          </p:nvPr>
        </p:nvSpPr>
        <p:spPr>
          <a:xfrm>
            <a:off x="8408988" y="6372225"/>
            <a:ext cx="482600" cy="2127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6E274171-EB84-4096-A1B3-6FDB871AE449}" type="slidenum">
              <a:rPr lang="fi-FI"/>
              <a:pPr/>
              <a:t>‹#›</a:t>
            </a:fld>
            <a:endParaRPr lang="fi-FI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uppieren 2"/>
          <p:cNvGrpSpPr/>
          <p:nvPr userDrawn="1"/>
        </p:nvGrpSpPr>
        <p:grpSpPr>
          <a:xfrm>
            <a:off x="0" y="0"/>
            <a:ext cx="9144000" cy="6858000"/>
            <a:chOff x="251520" y="244889"/>
            <a:chExt cx="8636140" cy="6368222"/>
          </a:xfrm>
        </p:grpSpPr>
        <p:sp>
          <p:nvSpPr>
            <p:cNvPr id="13" name="Ellipse 5"/>
            <p:cNvSpPr/>
            <p:nvPr/>
          </p:nvSpPr>
          <p:spPr bwMode="auto">
            <a:xfrm rot="5400000">
              <a:off x="4497934" y="2294464"/>
              <a:ext cx="142162" cy="8495132"/>
            </a:xfrm>
            <a:prstGeom prst="ellipse">
              <a:avLst/>
            </a:prstGeom>
            <a:gradFill flip="none" rotWithShape="1">
              <a:gsLst>
                <a:gs pos="0">
                  <a:srgbClr val="000000">
                    <a:alpha val="30000"/>
                  </a:srgbClr>
                </a:gs>
                <a:gs pos="100000">
                  <a:srgbClr val="000000">
                    <a:alpha val="0"/>
                  </a:srgbClr>
                </a:gs>
              </a:gsLst>
              <a:path path="shape">
                <a:fillToRect l="50000" t="50000" r="50000" b="50000"/>
              </a:path>
              <a:tileRect/>
            </a:gradFill>
            <a:ln w="12700">
              <a:noFill/>
              <a:round/>
              <a:headEnd/>
              <a:tailEnd/>
            </a:ln>
          </p:spPr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4" name="Ellipse 6"/>
            <p:cNvSpPr/>
            <p:nvPr/>
          </p:nvSpPr>
          <p:spPr bwMode="auto">
            <a:xfrm rot="5400000">
              <a:off x="4497934" y="-3931596"/>
              <a:ext cx="142162" cy="8495132"/>
            </a:xfrm>
            <a:prstGeom prst="ellipse">
              <a:avLst/>
            </a:prstGeom>
            <a:gradFill flip="none" rotWithShape="1">
              <a:gsLst>
                <a:gs pos="0">
                  <a:srgbClr val="000000">
                    <a:alpha val="30000"/>
                  </a:srgbClr>
                </a:gs>
                <a:gs pos="100000">
                  <a:srgbClr val="000000">
                    <a:alpha val="0"/>
                  </a:srgbClr>
                </a:gs>
              </a:gsLst>
              <a:path path="shape">
                <a:fillToRect l="50000" t="50000" r="50000" b="50000"/>
              </a:path>
              <a:tileRect/>
            </a:gradFill>
            <a:ln w="12700">
              <a:noFill/>
              <a:round/>
              <a:headEnd/>
              <a:tailEnd/>
            </a:ln>
          </p:spPr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5" name="Ellipse 7"/>
            <p:cNvSpPr/>
            <p:nvPr/>
          </p:nvSpPr>
          <p:spPr bwMode="auto">
            <a:xfrm>
              <a:off x="8745499" y="315969"/>
              <a:ext cx="142161" cy="6226056"/>
            </a:xfrm>
            <a:prstGeom prst="ellipse">
              <a:avLst/>
            </a:prstGeom>
            <a:gradFill flip="none" rotWithShape="1">
              <a:gsLst>
                <a:gs pos="0">
                  <a:srgbClr val="000000">
                    <a:alpha val="30000"/>
                  </a:srgbClr>
                </a:gs>
                <a:gs pos="100000">
                  <a:srgbClr val="000000">
                    <a:alpha val="0"/>
                  </a:srgbClr>
                </a:gs>
              </a:gsLst>
              <a:path path="shape">
                <a:fillToRect l="50000" t="50000" r="50000" b="50000"/>
              </a:path>
              <a:tileRect/>
            </a:gradFill>
            <a:ln w="12700">
              <a:noFill/>
              <a:round/>
              <a:headEnd/>
              <a:tailEnd/>
            </a:ln>
          </p:spPr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6" name="Ellipse 8"/>
            <p:cNvSpPr/>
            <p:nvPr/>
          </p:nvSpPr>
          <p:spPr bwMode="auto">
            <a:xfrm>
              <a:off x="251520" y="315973"/>
              <a:ext cx="142161" cy="6226056"/>
            </a:xfrm>
            <a:prstGeom prst="ellipse">
              <a:avLst/>
            </a:prstGeom>
            <a:gradFill flip="none" rotWithShape="1">
              <a:gsLst>
                <a:gs pos="0">
                  <a:srgbClr val="000000">
                    <a:alpha val="30000"/>
                  </a:srgbClr>
                </a:gs>
                <a:gs pos="100000">
                  <a:srgbClr val="000000">
                    <a:alpha val="0"/>
                  </a:srgbClr>
                </a:gs>
              </a:gsLst>
              <a:path path="shape">
                <a:fillToRect l="50000" t="50000" r="50000" b="50000"/>
              </a:path>
              <a:tileRect/>
            </a:gradFill>
            <a:ln w="12700">
              <a:noFill/>
              <a:round/>
              <a:headEnd/>
              <a:tailEnd/>
            </a:ln>
          </p:spPr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7" name="Rechteck 9"/>
            <p:cNvSpPr/>
            <p:nvPr/>
          </p:nvSpPr>
          <p:spPr bwMode="auto">
            <a:xfrm>
              <a:off x="321450" y="315970"/>
              <a:ext cx="8496300" cy="6226059"/>
            </a:xfrm>
            <a:prstGeom prst="rect">
              <a:avLst/>
            </a:prstGeom>
            <a:gradFill flip="none" rotWithShape="1">
              <a:gsLst>
                <a:gs pos="0">
                  <a:srgbClr val="E6E6E6"/>
                </a:gs>
                <a:gs pos="100000">
                  <a:srgbClr val="F8F8F8"/>
                </a:gs>
                <a:gs pos="50000">
                  <a:srgbClr val="FFFFFF"/>
                </a:gs>
              </a:gsLst>
              <a:lin ang="13500000" scaled="1"/>
              <a:tileRect/>
            </a:gradFill>
            <a:ln w="127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sp>
        <p:nvSpPr>
          <p:cNvPr id="105482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596900" y="71056"/>
            <a:ext cx="7959725" cy="6190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i-FI" smtClean="0"/>
              <a:t>Muokkaa perustyyl. napsautt.</a:t>
            </a:r>
          </a:p>
        </p:txBody>
      </p:sp>
      <p:sp>
        <p:nvSpPr>
          <p:cNvPr id="105483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596900" y="868362"/>
            <a:ext cx="7953375" cy="57002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i-FI" dirty="0" smtClean="0"/>
              <a:t>Muokkaa </a:t>
            </a:r>
            <a:r>
              <a:rPr lang="fi-FI" dirty="0" err="1" smtClean="0"/>
              <a:t>perustyyl</a:t>
            </a:r>
            <a:r>
              <a:rPr lang="fi-FI" dirty="0" smtClean="0"/>
              <a:t>. </a:t>
            </a:r>
            <a:r>
              <a:rPr lang="fi-FI" dirty="0" err="1" smtClean="0"/>
              <a:t>napsautt</a:t>
            </a:r>
            <a:r>
              <a:rPr lang="fi-FI" dirty="0" smtClean="0"/>
              <a:t>.</a:t>
            </a:r>
          </a:p>
          <a:p>
            <a:pPr lvl="1"/>
            <a:r>
              <a:rPr lang="fi-FI" dirty="0" smtClean="0"/>
              <a:t>X</a:t>
            </a:r>
          </a:p>
          <a:p>
            <a:pPr lvl="2"/>
            <a:r>
              <a:rPr lang="fi-FI" dirty="0" smtClean="0"/>
              <a:t>X</a:t>
            </a:r>
          </a:p>
          <a:p>
            <a:pPr lvl="3"/>
            <a:r>
              <a:rPr lang="fi-FI" dirty="0" smtClean="0"/>
              <a:t>X</a:t>
            </a:r>
          </a:p>
          <a:p>
            <a:pPr lvl="4"/>
            <a:r>
              <a:rPr lang="fi-FI" dirty="0" smtClean="0"/>
              <a:t>X</a:t>
            </a:r>
          </a:p>
        </p:txBody>
      </p:sp>
      <p:sp>
        <p:nvSpPr>
          <p:cNvPr id="105484" name="Rectangle 12"/>
          <p:cNvSpPr>
            <a:spLocks noChangeArrowheads="1"/>
          </p:cNvSpPr>
          <p:nvPr/>
        </p:nvSpPr>
        <p:spPr bwMode="auto">
          <a:xfrm>
            <a:off x="3862388" y="3392488"/>
            <a:ext cx="18415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/>
            <a:endParaRPr lang="fi-FI" sz="1000">
              <a:latin typeface="Arial Narrow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4" r:id="rId2"/>
    <p:sldLayoutId id="2147483655" r:id="rId3"/>
    <p:sldLayoutId id="2147483656" r:id="rId4"/>
    <p:sldLayoutId id="2147483657" r:id="rId5"/>
    <p:sldLayoutId id="2147483658" r:id="rId6"/>
    <p:sldLayoutId id="2147483659" r:id="rId7"/>
    <p:sldLayoutId id="2147483660" r:id="rId8"/>
    <p:sldLayoutId id="2147483661" r:id="rId9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3200">
          <a:solidFill>
            <a:srgbClr val="304E88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000">
          <a:solidFill>
            <a:srgbClr val="304E88"/>
          </a:solidFill>
          <a:latin typeface="Arial Narrow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000">
          <a:solidFill>
            <a:srgbClr val="304E88"/>
          </a:solidFill>
          <a:latin typeface="Arial Narrow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000">
          <a:solidFill>
            <a:srgbClr val="304E88"/>
          </a:solidFill>
          <a:latin typeface="Arial Narrow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000">
          <a:solidFill>
            <a:srgbClr val="304E88"/>
          </a:solidFill>
          <a:latin typeface="Arial Narrow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304E88"/>
          </a:solidFill>
          <a:latin typeface="Arial Narrow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304E88"/>
          </a:solidFill>
          <a:latin typeface="Arial Narrow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304E88"/>
          </a:solidFill>
          <a:latin typeface="Arial Narrow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304E88"/>
          </a:solidFill>
          <a:latin typeface="Arial Narrow" pitchFamily="34" charset="0"/>
        </a:defRPr>
      </a:lvl9pPr>
    </p:titleStyle>
    <p:bodyStyle>
      <a:lvl1pPr marL="365125" indent="-365125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  <a:cs typeface="+mn-cs"/>
        </a:defRPr>
      </a:lvl1pPr>
      <a:lvl2pPr marL="801688" indent="-266700" algn="l" rtl="0" fontAlgn="base">
        <a:spcBef>
          <a:spcPct val="20000"/>
        </a:spcBef>
        <a:spcAft>
          <a:spcPct val="0"/>
        </a:spcAft>
        <a:buClr>
          <a:srgbClr val="304E88"/>
        </a:buClr>
        <a:buFont typeface="Wingdings" pitchFamily="2" charset="2"/>
        <a:buChar char="§"/>
        <a:defRPr sz="1800">
          <a:solidFill>
            <a:schemeClr val="tx1"/>
          </a:solidFill>
          <a:latin typeface="+mn-lt"/>
        </a:defRPr>
      </a:lvl2pPr>
      <a:lvl3pPr marL="1077913" indent="-276225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3pPr>
      <a:lvl4pPr marL="1346200" indent="-268288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1400">
          <a:solidFill>
            <a:schemeClr val="tx1"/>
          </a:solidFill>
          <a:latin typeface="+mn-lt"/>
        </a:defRPr>
      </a:lvl4pPr>
      <a:lvl5pPr marL="1612900" indent="-266700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1400">
          <a:solidFill>
            <a:schemeClr val="tx1"/>
          </a:solidFill>
          <a:latin typeface="+mn-lt"/>
        </a:defRPr>
      </a:lvl5pPr>
      <a:lvl6pPr marL="3482975" indent="-457200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2400">
          <a:solidFill>
            <a:schemeClr val="tx1"/>
          </a:solidFill>
          <a:latin typeface="+mn-lt"/>
        </a:defRPr>
      </a:lvl6pPr>
      <a:lvl7pPr marL="3940175" indent="-457200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2400">
          <a:solidFill>
            <a:schemeClr val="tx1"/>
          </a:solidFill>
          <a:latin typeface="+mn-lt"/>
        </a:defRPr>
      </a:lvl7pPr>
      <a:lvl8pPr marL="4397375" indent="-457200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2400">
          <a:solidFill>
            <a:schemeClr val="tx1"/>
          </a:solidFill>
          <a:latin typeface="+mn-lt"/>
        </a:defRPr>
      </a:lvl8pPr>
      <a:lvl9pPr marL="4854575" indent="-457200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2400">
          <a:solidFill>
            <a:schemeClr val="tx1"/>
          </a:solidFill>
          <a:latin typeface="+mn-lt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hteentoimivuus.fi/view/Asset/Asset.SingleView.xhtml?id=60182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3.png"/><Relationship Id="rId4" Type="http://schemas.openxmlformats.org/officeDocument/2006/relationships/hyperlink" Target="https://www.yhteentoimivuus.fi/view/Asset/Asset.SingleView.xhtml?id=60182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Gerade Verbindung 60"/>
          <p:cNvCxnSpPr/>
          <p:nvPr/>
        </p:nvCxnSpPr>
        <p:spPr bwMode="gray">
          <a:xfrm>
            <a:off x="6921731" y="3569523"/>
            <a:ext cx="0" cy="3015427"/>
          </a:xfrm>
          <a:prstGeom prst="line">
            <a:avLst/>
          </a:prstGeom>
          <a:ln w="19050">
            <a:solidFill>
              <a:srgbClr val="C8C8C8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Gerade Verbindung 62"/>
          <p:cNvCxnSpPr/>
          <p:nvPr/>
        </p:nvCxnSpPr>
        <p:spPr bwMode="gray">
          <a:xfrm>
            <a:off x="3239017" y="276837"/>
            <a:ext cx="0" cy="6308113"/>
          </a:xfrm>
          <a:prstGeom prst="line">
            <a:avLst/>
          </a:prstGeom>
          <a:ln w="19050">
            <a:solidFill>
              <a:srgbClr val="C8C8C8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Gerade Verbindung 64"/>
          <p:cNvCxnSpPr/>
          <p:nvPr/>
        </p:nvCxnSpPr>
        <p:spPr bwMode="gray">
          <a:xfrm flipH="1">
            <a:off x="209124" y="4899648"/>
            <a:ext cx="3011969" cy="0"/>
          </a:xfrm>
          <a:prstGeom prst="line">
            <a:avLst/>
          </a:prstGeom>
          <a:ln w="19050">
            <a:solidFill>
              <a:srgbClr val="C8C8C8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146"/>
          <p:cNvCxnSpPr/>
          <p:nvPr/>
        </p:nvCxnSpPr>
        <p:spPr bwMode="gray">
          <a:xfrm flipH="1">
            <a:off x="172387" y="3569523"/>
            <a:ext cx="8719201" cy="0"/>
          </a:xfrm>
          <a:prstGeom prst="line">
            <a:avLst/>
          </a:prstGeom>
          <a:ln w="19050">
            <a:solidFill>
              <a:srgbClr val="C8C8C8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6" name="Textfeld 279"/>
          <p:cNvSpPr txBox="1"/>
          <p:nvPr/>
        </p:nvSpPr>
        <p:spPr bwMode="gray">
          <a:xfrm>
            <a:off x="172388" y="3791824"/>
            <a:ext cx="1403492" cy="1157888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/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&lt;Tiivis kuvaus mitä viitearkkitehtuuri koskee, mikä on se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kohde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.&gt;</a:t>
            </a:r>
            <a:endParaRPr lang="de-DE" sz="8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208" name="Textfeld 334"/>
          <p:cNvSpPr txBox="1"/>
          <p:nvPr/>
        </p:nvSpPr>
        <p:spPr bwMode="gray">
          <a:xfrm>
            <a:off x="1655264" y="3791824"/>
            <a:ext cx="1403492" cy="1157888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Rajaus 1</a:t>
            </a:r>
          </a:p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Rajaus 2</a:t>
            </a:r>
          </a:p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Rajaus 3</a:t>
            </a:r>
            <a:endParaRPr lang="de-DE" sz="8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grpSp>
        <p:nvGrpSpPr>
          <p:cNvPr id="251" name="Gruppieren 283"/>
          <p:cNvGrpSpPr/>
          <p:nvPr/>
        </p:nvGrpSpPr>
        <p:grpSpPr>
          <a:xfrm>
            <a:off x="172387" y="276837"/>
            <a:ext cx="2886135" cy="3077835"/>
            <a:chOff x="393450" y="493980"/>
            <a:chExt cx="2665072" cy="2860692"/>
          </a:xfrm>
        </p:grpSpPr>
        <p:sp>
          <p:nvSpPr>
            <p:cNvPr id="253" name="Rechteck 148"/>
            <p:cNvSpPr/>
            <p:nvPr/>
          </p:nvSpPr>
          <p:spPr bwMode="gray">
            <a:xfrm>
              <a:off x="393450" y="1412907"/>
              <a:ext cx="2665072" cy="1941765"/>
            </a:xfrm>
            <a:prstGeom prst="rect">
              <a:avLst/>
            </a:prstGeom>
          </p:spPr>
          <p:txBody>
            <a:bodyPr wrap="square" lIns="72000" tIns="0" rIns="180000" bIns="0">
              <a:noAutofit/>
            </a:bodyPr>
            <a:lstStyle/>
            <a:p>
              <a:pPr>
                <a:spcAft>
                  <a:spcPts val="300"/>
                </a:spcAft>
              </a:pPr>
              <a:r>
                <a:rPr lang="fi-FI" sz="1400" dirty="0" smtClean="0">
                  <a:solidFill>
                    <a:srgbClr val="000000"/>
                  </a:solidFill>
                </a:rPr>
                <a:t>&lt;Yhden lauseen ingressi. Mikä arkkitehtuuri tämä on.&gt;</a:t>
              </a:r>
              <a:endParaRPr lang="fi-FI" sz="1400" dirty="0">
                <a:solidFill>
                  <a:srgbClr val="000000"/>
                </a:solidFill>
              </a:endParaRPr>
            </a:p>
            <a:p>
              <a:pPr>
                <a:spcAft>
                  <a:spcPts val="300"/>
                </a:spcAft>
              </a:pPr>
              <a:r>
                <a:rPr lang="fi-FI" sz="400" dirty="0" smtClean="0">
                  <a:solidFill>
                    <a:srgbClr val="7D7D7D"/>
                  </a:solidFill>
                </a:rPr>
                <a:t/>
              </a:r>
              <a:br>
                <a:rPr lang="fi-FI" sz="400" dirty="0" smtClean="0">
                  <a:solidFill>
                    <a:srgbClr val="7D7D7D"/>
                  </a:solidFill>
                </a:rPr>
              </a:br>
              <a:r>
                <a:rPr lang="fi-FI" sz="1050" dirty="0" smtClean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&lt;Hyvin lyhyt tiivistelmä arkkitehtuurin sisällöstä ja hyödyistä.&gt;</a:t>
              </a:r>
              <a:endParaRPr lang="de-DE" sz="1050" dirty="0">
                <a:solidFill>
                  <a:srgbClr val="7D7D7D"/>
                </a:solidFill>
              </a:endParaRPr>
            </a:p>
          </p:txBody>
        </p:sp>
        <p:sp>
          <p:nvSpPr>
            <p:cNvPr id="254" name="Textfeld 281"/>
            <p:cNvSpPr txBox="1"/>
            <p:nvPr/>
          </p:nvSpPr>
          <p:spPr bwMode="gray">
            <a:xfrm>
              <a:off x="393450" y="493980"/>
              <a:ext cx="2665072" cy="789057"/>
            </a:xfrm>
            <a:prstGeom prst="rect">
              <a:avLst/>
            </a:prstGeom>
            <a:noFill/>
          </p:spPr>
          <p:txBody>
            <a:bodyPr wrap="square" lIns="72000" tIns="0" rIns="180000" bIns="0" rtlCol="0">
              <a:noAutofit/>
            </a:bodyPr>
            <a:lstStyle/>
            <a:p>
              <a:pPr lvl="0">
                <a:lnSpc>
                  <a:spcPct val="85000"/>
                </a:lnSpc>
                <a:spcAft>
                  <a:spcPts val="300"/>
                </a:spcAft>
              </a:pPr>
              <a:r>
                <a:rPr lang="de-DE" sz="2400" b="1" dirty="0" smtClean="0">
                  <a:solidFill>
                    <a:schemeClr val="accent1">
                      <a:lumMod val="50000"/>
                    </a:schemeClr>
                  </a:solidFill>
                </a:rPr>
                <a:t>Viitearkkitehtuuri:</a:t>
              </a:r>
              <a:br>
                <a:rPr lang="de-DE" sz="2400" b="1" dirty="0" smtClean="0">
                  <a:solidFill>
                    <a:schemeClr val="accent1">
                      <a:lumMod val="50000"/>
                    </a:schemeClr>
                  </a:solidFill>
                </a:rPr>
              </a:br>
              <a:r>
                <a:rPr lang="de-DE" sz="2400" b="1" dirty="0" smtClean="0">
                  <a:solidFill>
                    <a:schemeClr val="accent1">
                      <a:lumMod val="50000"/>
                    </a:schemeClr>
                  </a:solidFill>
                </a:rPr>
                <a:t>&lt;nimi&gt;</a:t>
              </a:r>
              <a:endParaRPr lang="de-DE" sz="2400" dirty="0">
                <a:solidFill>
                  <a:schemeClr val="accent1">
                    <a:lumMod val="50000"/>
                  </a:schemeClr>
                </a:solidFill>
              </a:endParaRPr>
            </a:p>
          </p:txBody>
        </p:sp>
      </p:grpSp>
      <p:sp>
        <p:nvSpPr>
          <p:cNvPr id="363" name="Textfeld 338"/>
          <p:cNvSpPr txBox="1"/>
          <p:nvPr/>
        </p:nvSpPr>
        <p:spPr bwMode="gray">
          <a:xfrm>
            <a:off x="7009910" y="3598700"/>
            <a:ext cx="1966309" cy="2935916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 smtClean="0">
                <a:solidFill>
                  <a:schemeClr val="accent1">
                    <a:lumMod val="50000"/>
                  </a:schemeClr>
                </a:solidFill>
              </a:rPr>
              <a:t>Keskeiset linjaukset 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800" dirty="0" smtClean="0">
                <a:solidFill>
                  <a:srgbClr val="000000"/>
                </a:solidFill>
              </a:rPr>
              <a:t>Keskeisin linjaus</a:t>
            </a:r>
          </a:p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800" dirty="0" smtClean="0">
                <a:solidFill>
                  <a:srgbClr val="000000"/>
                </a:solidFill>
              </a:rPr>
              <a:t>Tärkeä linjaus</a:t>
            </a:r>
          </a:p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800" dirty="0" smtClean="0">
                <a:solidFill>
                  <a:srgbClr val="000000"/>
                </a:solidFill>
              </a:rPr>
              <a:t>Jne.</a:t>
            </a:r>
          </a:p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800" dirty="0" smtClean="0">
                <a:solidFill>
                  <a:srgbClr val="000000"/>
                </a:solidFill>
              </a:rPr>
              <a:t>Linjaukset kuvaavat niitä päämäärityksiä, joita kaikkien viitearkkitehtuurin kohderyhmien </a:t>
            </a:r>
            <a:r>
              <a:rPr lang="de-DE" sz="800" dirty="0" err="1" smtClean="0">
                <a:solidFill>
                  <a:srgbClr val="000000"/>
                </a:solidFill>
              </a:rPr>
              <a:t>tulisi</a:t>
            </a:r>
            <a:r>
              <a:rPr lang="de-DE" sz="800" dirty="0" smtClean="0">
                <a:solidFill>
                  <a:srgbClr val="000000"/>
                </a:solidFill>
              </a:rPr>
              <a:t> </a:t>
            </a:r>
            <a:r>
              <a:rPr lang="de-DE" sz="800" dirty="0" err="1" smtClean="0">
                <a:solidFill>
                  <a:srgbClr val="000000"/>
                </a:solidFill>
              </a:rPr>
              <a:t>noudattaa</a:t>
            </a:r>
            <a:r>
              <a:rPr lang="de-DE" sz="800" dirty="0" smtClean="0">
                <a:solidFill>
                  <a:srgbClr val="000000"/>
                </a:solidFill>
              </a:rPr>
              <a:t>. </a:t>
            </a:r>
            <a:endParaRPr lang="de-DE" sz="800" dirty="0">
              <a:solidFill>
                <a:srgbClr val="000000"/>
              </a:solidFill>
            </a:endParaRPr>
          </a:p>
        </p:txBody>
      </p:sp>
      <p:sp>
        <p:nvSpPr>
          <p:cNvPr id="364" name="TextBox 363">
            <a:hlinkClick r:id="rId2"/>
          </p:cNvPr>
          <p:cNvSpPr txBox="1"/>
          <p:nvPr/>
        </p:nvSpPr>
        <p:spPr>
          <a:xfrm>
            <a:off x="3388034" y="3294126"/>
            <a:ext cx="530626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i-FI" sz="10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</a:rPr>
              <a:t>Linkki dokumentaatioon – URI tai URL, suositellaan kirjoitettavan auki, jotta selviää myös tulostetusta versiosta</a:t>
            </a:r>
            <a:endParaRPr lang="fi-FI" sz="2000" dirty="0">
              <a:solidFill>
                <a:schemeClr val="tx1">
                  <a:lumMod val="65000"/>
                  <a:lumOff val="35000"/>
                </a:schemeClr>
              </a:solidFill>
              <a:latin typeface="+mj-lt"/>
            </a:endParaRPr>
          </a:p>
        </p:txBody>
      </p:sp>
      <p:sp>
        <p:nvSpPr>
          <p:cNvPr id="365" name="Textfeld 338"/>
          <p:cNvSpPr txBox="1"/>
          <p:nvPr/>
        </p:nvSpPr>
        <p:spPr bwMode="gray">
          <a:xfrm>
            <a:off x="176950" y="3573533"/>
            <a:ext cx="1380534" cy="218291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 smtClean="0">
                <a:solidFill>
                  <a:schemeClr val="accent1">
                    <a:lumMod val="50000"/>
                  </a:schemeClr>
                </a:solidFill>
              </a:rPr>
              <a:t>Kohde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369" name="Textfeld 338"/>
          <p:cNvSpPr txBox="1"/>
          <p:nvPr/>
        </p:nvSpPr>
        <p:spPr bwMode="gray">
          <a:xfrm>
            <a:off x="3273888" y="3574931"/>
            <a:ext cx="3559663" cy="406007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>
                <a:solidFill>
                  <a:schemeClr val="accent1">
                    <a:lumMod val="50000"/>
                  </a:schemeClr>
                </a:solidFill>
              </a:rPr>
              <a:t>&lt;</a:t>
            </a:r>
            <a:r>
              <a:rPr lang="de-DE" b="1" dirty="0" smtClean="0">
                <a:solidFill>
                  <a:schemeClr val="accent1">
                    <a:lumMod val="50000"/>
                  </a:schemeClr>
                </a:solidFill>
              </a:rPr>
              <a:t>Tekninen perusrakenne tai muu keskeinen rakennekuvaus&gt;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370" name="Textfeld 338"/>
          <p:cNvSpPr txBox="1"/>
          <p:nvPr/>
        </p:nvSpPr>
        <p:spPr bwMode="gray">
          <a:xfrm>
            <a:off x="1645025" y="3573533"/>
            <a:ext cx="1380534" cy="218291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 smtClean="0">
                <a:solidFill>
                  <a:schemeClr val="accent1">
                    <a:lumMod val="50000"/>
                  </a:schemeClr>
                </a:solidFill>
              </a:rPr>
              <a:t>Rajaukset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19" name="Textfeld 338"/>
          <p:cNvSpPr txBox="1"/>
          <p:nvPr/>
        </p:nvSpPr>
        <p:spPr bwMode="gray">
          <a:xfrm>
            <a:off x="189871" y="4865192"/>
            <a:ext cx="1966309" cy="218291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 err="1" smtClean="0">
                <a:solidFill>
                  <a:schemeClr val="accent1">
                    <a:lumMod val="50000"/>
                  </a:schemeClr>
                </a:solidFill>
              </a:rPr>
              <a:t>Aikataulu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2" name="Rectangle 1"/>
          <p:cNvSpPr/>
          <p:nvPr/>
        </p:nvSpPr>
        <p:spPr bwMode="auto">
          <a:xfrm>
            <a:off x="3665095" y="712033"/>
            <a:ext cx="5029200" cy="2226039"/>
          </a:xfrm>
          <a:prstGeom prst="rect">
            <a:avLst/>
          </a:prstGeom>
          <a:noFill/>
          <a:ln w="12700">
            <a:solidFill>
              <a:schemeClr val="tx2">
                <a:lumMod val="40000"/>
                <a:lumOff val="60000"/>
              </a:schemeClr>
            </a:solidFill>
            <a:prstDash val="solid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EAEAEA"/>
                  </a:outerShdw>
                </a:effectLst>
              </a14:hiddenEffects>
            </a:ext>
          </a:extLst>
        </p:spPr>
        <p:txBody>
          <a:bodyPr wrap="square" rtlCol="0" anchor="ctr"/>
          <a:lstStyle/>
          <a:p>
            <a:pPr marL="0" marR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fi-FI" sz="1200" b="0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t>Tähän ns. iso kuva – mikä</a:t>
            </a:r>
            <a:r>
              <a:rPr kumimoji="0" lang="fi-FI" sz="1200" b="0" i="0" u="none" strike="noStrike" kern="0" cap="none" spc="0" normalizeH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t> on viitearkkitehtuurin looginen päärakenne, </a:t>
            </a:r>
            <a:r>
              <a:rPr lang="fi-FI" sz="1200" kern="0" dirty="0">
                <a:solidFill>
                  <a:sysClr val="windowText" lastClr="000000"/>
                </a:solidFill>
              </a:rPr>
              <a:t>m</a:t>
            </a:r>
            <a:r>
              <a:rPr kumimoji="0" lang="fi-FI" sz="1200" b="0" i="0" u="none" strike="noStrike" kern="0" cap="none" spc="0" normalizeH="0" noProof="0" dirty="0" err="1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t>istä</a:t>
            </a:r>
            <a:r>
              <a:rPr kumimoji="0" lang="fi-FI" sz="1200" b="0" i="0" u="none" strike="noStrike" kern="0" cap="none" spc="0" normalizeH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t> osista se koostuu, mikä siinä on erityistä ja miten se kytkeytyy ulkoiseen maailmaan.</a:t>
            </a:r>
            <a:endParaRPr kumimoji="0" lang="fi-FI" sz="1200" b="0" i="0" u="none" strike="noStrike" kern="0" cap="none" spc="0" normalizeH="0" baseline="0" noProof="0" dirty="0" smtClean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sp>
        <p:nvSpPr>
          <p:cNvPr id="21" name="Textfeld 279"/>
          <p:cNvSpPr txBox="1"/>
          <p:nvPr/>
        </p:nvSpPr>
        <p:spPr bwMode="gray">
          <a:xfrm>
            <a:off x="251771" y="5168003"/>
            <a:ext cx="2899067" cy="1157888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/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&lt;Gantt-kaavio tai muu aikataulua ja vaiheistusta ja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toimeenpanosuunnitelmaa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avaava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kuvaus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.&gt;</a:t>
            </a:r>
            <a:endParaRPr lang="de-DE" sz="8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22" name="Textfeld 279"/>
          <p:cNvSpPr txBox="1"/>
          <p:nvPr/>
        </p:nvSpPr>
        <p:spPr bwMode="gray">
          <a:xfrm>
            <a:off x="3318401" y="4010115"/>
            <a:ext cx="3515150" cy="2705478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/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&lt;Tähän kohteen sisältö vaihtelee arkkitehtuureittain.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Valitkaa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tähän kohtaan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joku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kaikkein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keskeisimmistä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arkkitehtuurin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tuloksista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.&gt;</a:t>
            </a:r>
          </a:p>
          <a:p>
            <a:pPr algn="l"/>
            <a:endParaRPr lang="de-DE" sz="8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algn="l"/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&lt;Tämän yhteenvetokuvan layoutia (rakennetta) voidaan muuttaa tarpeen mukaan riippuen viitearkkitehtuurin tuloksista, kuvien muodosta tai keskeisistä linjauksista. Yhteenvetokuvaan suositellaan kuitenkin kuvattavan tämän pohjan olennaiset asiat soveltaen, tarkoituksenmukaisessa laajuudessa&gt;</a:t>
            </a:r>
            <a:endParaRPr lang="de-DE" sz="8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0359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Gerade Verbindung 60"/>
          <p:cNvCxnSpPr/>
          <p:nvPr/>
        </p:nvCxnSpPr>
        <p:spPr bwMode="gray">
          <a:xfrm>
            <a:off x="6921731" y="3569523"/>
            <a:ext cx="0" cy="3015427"/>
          </a:xfrm>
          <a:prstGeom prst="line">
            <a:avLst/>
          </a:prstGeom>
          <a:ln w="19050">
            <a:solidFill>
              <a:srgbClr val="C8C8C8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Gerade Verbindung 62"/>
          <p:cNvCxnSpPr/>
          <p:nvPr/>
        </p:nvCxnSpPr>
        <p:spPr bwMode="gray">
          <a:xfrm>
            <a:off x="3239017" y="276837"/>
            <a:ext cx="0" cy="6308113"/>
          </a:xfrm>
          <a:prstGeom prst="line">
            <a:avLst/>
          </a:prstGeom>
          <a:ln w="19050">
            <a:solidFill>
              <a:srgbClr val="C8C8C8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Gerade Verbindung 64"/>
          <p:cNvCxnSpPr/>
          <p:nvPr/>
        </p:nvCxnSpPr>
        <p:spPr bwMode="gray">
          <a:xfrm flipH="1">
            <a:off x="209124" y="4899648"/>
            <a:ext cx="3011969" cy="0"/>
          </a:xfrm>
          <a:prstGeom prst="line">
            <a:avLst/>
          </a:prstGeom>
          <a:ln w="19050">
            <a:solidFill>
              <a:srgbClr val="C8C8C8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146"/>
          <p:cNvCxnSpPr/>
          <p:nvPr/>
        </p:nvCxnSpPr>
        <p:spPr bwMode="gray">
          <a:xfrm flipH="1">
            <a:off x="172387" y="3569523"/>
            <a:ext cx="8719201" cy="0"/>
          </a:xfrm>
          <a:prstGeom prst="line">
            <a:avLst/>
          </a:prstGeom>
          <a:ln w="19050">
            <a:solidFill>
              <a:srgbClr val="C8C8C8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6" name="Textfeld 279"/>
          <p:cNvSpPr txBox="1"/>
          <p:nvPr/>
        </p:nvSpPr>
        <p:spPr bwMode="gray">
          <a:xfrm>
            <a:off x="172388" y="3791824"/>
            <a:ext cx="1403492" cy="1157888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/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Palveluväyläarkkitehtuuri luo ratkaisumallin ja yhteisen teknologian organisaatioiden tietojen vaihtoon. Tämä poistaa kahdenvälisten räätälöityjen liittymien tarpeen.</a:t>
            </a:r>
            <a:endParaRPr lang="de-DE" sz="8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208" name="Textfeld 334"/>
          <p:cNvSpPr txBox="1"/>
          <p:nvPr/>
        </p:nvSpPr>
        <p:spPr bwMode="gray">
          <a:xfrm>
            <a:off x="1655264" y="3791824"/>
            <a:ext cx="1403492" cy="1157888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Palveluväylä on tekninen siirtokanava, se ei itsessään sisällä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siirrettäviä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tietoja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.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Arkkitehtuuri ei ota kantaa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tietoliikenteen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de-DE" sz="800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toteutukseen</a:t>
            </a:r>
            <a:r>
              <a:rPr lang="de-DE" sz="8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.</a:t>
            </a:r>
            <a:endParaRPr lang="de-DE" sz="8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grpSp>
        <p:nvGrpSpPr>
          <p:cNvPr id="251" name="Gruppieren 283"/>
          <p:cNvGrpSpPr/>
          <p:nvPr/>
        </p:nvGrpSpPr>
        <p:grpSpPr>
          <a:xfrm>
            <a:off x="172387" y="276837"/>
            <a:ext cx="2886135" cy="3077835"/>
            <a:chOff x="393450" y="493980"/>
            <a:chExt cx="2665072" cy="2860692"/>
          </a:xfrm>
        </p:grpSpPr>
        <p:sp>
          <p:nvSpPr>
            <p:cNvPr id="253" name="Rechteck 148"/>
            <p:cNvSpPr/>
            <p:nvPr/>
          </p:nvSpPr>
          <p:spPr bwMode="gray">
            <a:xfrm>
              <a:off x="393450" y="1412907"/>
              <a:ext cx="2665072" cy="1941765"/>
            </a:xfrm>
            <a:prstGeom prst="rect">
              <a:avLst/>
            </a:prstGeom>
          </p:spPr>
          <p:txBody>
            <a:bodyPr wrap="square" lIns="72000" tIns="0" rIns="180000" bIns="0">
              <a:noAutofit/>
            </a:bodyPr>
            <a:lstStyle/>
            <a:p>
              <a:pPr>
                <a:spcAft>
                  <a:spcPts val="300"/>
                </a:spcAft>
              </a:pPr>
              <a:r>
                <a:rPr lang="fi-FI" sz="1400" dirty="0">
                  <a:solidFill>
                    <a:srgbClr val="000000"/>
                  </a:solidFill>
                </a:rPr>
                <a:t>Kansallinen palveluväylä on hajautettu, yhtenäisesti määritelty organisaatioiden tiedonvaihdon </a:t>
              </a:r>
              <a:r>
                <a:rPr lang="fi-FI" sz="1400" dirty="0" smtClean="0">
                  <a:solidFill>
                    <a:srgbClr val="000000"/>
                  </a:solidFill>
                </a:rPr>
                <a:t>ratkaisukokonaisuus.</a:t>
              </a:r>
              <a:endParaRPr lang="fi-FI" sz="1400" dirty="0">
                <a:solidFill>
                  <a:srgbClr val="000000"/>
                </a:solidFill>
              </a:endParaRPr>
            </a:p>
            <a:p>
              <a:pPr>
                <a:spcAft>
                  <a:spcPts val="300"/>
                </a:spcAft>
              </a:pPr>
              <a:r>
                <a:rPr lang="fi-FI" sz="400" dirty="0" smtClean="0">
                  <a:solidFill>
                    <a:srgbClr val="7D7D7D"/>
                  </a:solidFill>
                </a:rPr>
                <a:t/>
              </a:r>
              <a:br>
                <a:rPr lang="fi-FI" sz="400" dirty="0" smtClean="0">
                  <a:solidFill>
                    <a:srgbClr val="7D7D7D"/>
                  </a:solidFill>
                </a:rPr>
              </a:br>
              <a:r>
                <a:rPr lang="fi-FI" sz="1050" dirty="0" smtClean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Kansallinen </a:t>
              </a:r>
              <a:r>
                <a:rPr lang="fi-FI" sz="1050" dirty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palveluväylä tuo helpon ja turvallisen tavan kytkeytyä sekä </a:t>
              </a:r>
              <a:r>
                <a:rPr lang="fi-FI" sz="1050" dirty="0" smtClean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julkisen </a:t>
              </a:r>
              <a:r>
                <a:rPr lang="fi-FI" sz="1050" dirty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hallinnon että yritysten ja kolmannen sektorin tarjoamiin </a:t>
              </a:r>
              <a:r>
                <a:rPr lang="fi-FI" sz="1050" dirty="0" smtClean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tietovarantoihin </a:t>
              </a:r>
              <a:r>
                <a:rPr lang="fi-FI" sz="1050" dirty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ja sähköisiin palveluihin kustannustehokkaalla tavalla. </a:t>
              </a:r>
              <a:r>
                <a:rPr lang="fi-FI" sz="1050" dirty="0" smtClean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Kansallisen palveluväylän hajautettu tekninen rakenne on turvallinen ja </a:t>
              </a:r>
              <a:r>
                <a:rPr lang="fi-FI" sz="1050" dirty="0" smtClean="0">
                  <a:solidFill>
                    <a:srgbClr val="7D7D7D"/>
                  </a:solidFill>
                </a:rPr>
                <a:t>redundantti häiriöille.</a:t>
              </a:r>
              <a:endParaRPr lang="de-DE" sz="1050" dirty="0">
                <a:solidFill>
                  <a:srgbClr val="7D7D7D"/>
                </a:solidFill>
              </a:endParaRPr>
            </a:p>
          </p:txBody>
        </p:sp>
        <p:sp>
          <p:nvSpPr>
            <p:cNvPr id="254" name="Textfeld 281"/>
            <p:cNvSpPr txBox="1"/>
            <p:nvPr/>
          </p:nvSpPr>
          <p:spPr bwMode="gray">
            <a:xfrm>
              <a:off x="393450" y="493980"/>
              <a:ext cx="2665072" cy="789057"/>
            </a:xfrm>
            <a:prstGeom prst="rect">
              <a:avLst/>
            </a:prstGeom>
            <a:noFill/>
          </p:spPr>
          <p:txBody>
            <a:bodyPr wrap="square" lIns="72000" tIns="0" rIns="180000" bIns="0" rtlCol="0">
              <a:noAutofit/>
            </a:bodyPr>
            <a:lstStyle/>
            <a:p>
              <a:pPr lvl="0">
                <a:lnSpc>
                  <a:spcPct val="85000"/>
                </a:lnSpc>
                <a:spcAft>
                  <a:spcPts val="300"/>
                </a:spcAft>
              </a:pPr>
              <a:r>
                <a:rPr lang="de-DE" sz="2400" b="1" dirty="0" smtClean="0">
                  <a:solidFill>
                    <a:schemeClr val="accent1">
                      <a:lumMod val="50000"/>
                    </a:schemeClr>
                  </a:solidFill>
                </a:rPr>
                <a:t>Viitearkkitehtuuri:</a:t>
              </a:r>
              <a:br>
                <a:rPr lang="de-DE" sz="2400" b="1" dirty="0" smtClean="0">
                  <a:solidFill>
                    <a:schemeClr val="accent1">
                      <a:lumMod val="50000"/>
                    </a:schemeClr>
                  </a:solidFill>
                </a:rPr>
              </a:br>
              <a:r>
                <a:rPr lang="de-DE" sz="2400" b="1" dirty="0" smtClean="0">
                  <a:solidFill>
                    <a:schemeClr val="accent1">
                      <a:lumMod val="50000"/>
                    </a:schemeClr>
                  </a:solidFill>
                </a:rPr>
                <a:t>Kansallinen</a:t>
              </a:r>
              <a:br>
                <a:rPr lang="de-DE" sz="2400" b="1" dirty="0" smtClean="0">
                  <a:solidFill>
                    <a:schemeClr val="accent1">
                      <a:lumMod val="50000"/>
                    </a:schemeClr>
                  </a:solidFill>
                </a:rPr>
              </a:br>
              <a:r>
                <a:rPr lang="de-DE" sz="2400" b="1" dirty="0" smtClean="0">
                  <a:solidFill>
                    <a:schemeClr val="accent1">
                      <a:lumMod val="50000"/>
                    </a:schemeClr>
                  </a:solidFill>
                </a:rPr>
                <a:t>palveluväylä</a:t>
              </a:r>
              <a:endParaRPr lang="de-DE" sz="2400" dirty="0">
                <a:solidFill>
                  <a:schemeClr val="accent1">
                    <a:lumMod val="50000"/>
                  </a:schemeClr>
                </a:solidFill>
              </a:endParaRPr>
            </a:p>
          </p:txBody>
        </p:sp>
      </p:grpSp>
      <p:pic>
        <p:nvPicPr>
          <p:cNvPr id="256" name="Picture 255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3360852" y="367186"/>
            <a:ext cx="5454949" cy="3174758"/>
          </a:xfrm>
          <a:prstGeom prst="rect">
            <a:avLst/>
          </a:prstGeom>
        </p:spPr>
      </p:pic>
      <p:pic>
        <p:nvPicPr>
          <p:cNvPr id="362" name="Picture 361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3279816" y="3922256"/>
            <a:ext cx="3612459" cy="2755381"/>
          </a:xfrm>
          <a:prstGeom prst="rect">
            <a:avLst/>
          </a:prstGeom>
        </p:spPr>
      </p:pic>
      <p:sp>
        <p:nvSpPr>
          <p:cNvPr id="363" name="Textfeld 338"/>
          <p:cNvSpPr txBox="1"/>
          <p:nvPr/>
        </p:nvSpPr>
        <p:spPr bwMode="gray">
          <a:xfrm>
            <a:off x="7009910" y="3598700"/>
            <a:ext cx="1966309" cy="2935916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 smtClean="0">
                <a:solidFill>
                  <a:schemeClr val="accent1">
                    <a:lumMod val="50000"/>
                  </a:schemeClr>
                </a:solidFill>
              </a:rPr>
              <a:t>Keskeiset linjaukset 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900" dirty="0" smtClean="0">
                <a:solidFill>
                  <a:srgbClr val="000000"/>
                </a:solidFill>
              </a:rPr>
              <a:t>Julkisen hallinnon organisaation tulee toteuttaa integraatiot kansallisiin perustietovarantoihin </a:t>
            </a:r>
            <a:r>
              <a:rPr lang="de-DE" sz="900" dirty="0" err="1" smtClean="0">
                <a:solidFill>
                  <a:srgbClr val="000000"/>
                </a:solidFill>
              </a:rPr>
              <a:t>KP:n</a:t>
            </a:r>
            <a:r>
              <a:rPr lang="de-DE" sz="900" dirty="0" smtClean="0">
                <a:solidFill>
                  <a:srgbClr val="000000"/>
                </a:solidFill>
              </a:rPr>
              <a:t> </a:t>
            </a:r>
            <a:r>
              <a:rPr lang="de-DE" sz="900" dirty="0" err="1" smtClean="0">
                <a:solidFill>
                  <a:srgbClr val="000000"/>
                </a:solidFill>
              </a:rPr>
              <a:t>kautta</a:t>
            </a:r>
            <a:r>
              <a:rPr lang="de-DE" sz="900" dirty="0" smtClean="0">
                <a:solidFill>
                  <a:srgbClr val="000000"/>
                </a:solidFill>
              </a:rPr>
              <a:t>.</a:t>
            </a:r>
          </a:p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900" dirty="0" smtClean="0">
                <a:solidFill>
                  <a:srgbClr val="000000"/>
                </a:solidFill>
              </a:rPr>
              <a:t>Julkisen hallinnon organisaation suositellaan tarjoavan omat laajalti käytettävät tietovarantonsa kansallisen palveluväylän kautta</a:t>
            </a:r>
          </a:p>
          <a:p>
            <a:pPr marL="171450" indent="-171450" algn="l">
              <a:spcAft>
                <a:spcPts val="300"/>
              </a:spcAft>
              <a:buFont typeface="Arial" panose="020B0604020202020204" pitchFamily="34" charset="0"/>
              <a:buChar char="•"/>
            </a:pPr>
            <a:r>
              <a:rPr lang="de-DE" sz="900" dirty="0" smtClean="0">
                <a:solidFill>
                  <a:srgbClr val="000000"/>
                </a:solidFill>
              </a:rPr>
              <a:t>Organisaation suositellaan hyödyntävän kansalliseen palveluväylään kytkettyjä yhteisiä palveluja (esim. </a:t>
            </a:r>
            <a:r>
              <a:rPr lang="de-DE" sz="900" dirty="0" err="1" smtClean="0">
                <a:solidFill>
                  <a:srgbClr val="000000"/>
                </a:solidFill>
              </a:rPr>
              <a:t>tunnistaminen</a:t>
            </a:r>
            <a:r>
              <a:rPr lang="de-DE" sz="900" dirty="0" smtClean="0">
                <a:solidFill>
                  <a:srgbClr val="000000"/>
                </a:solidFill>
              </a:rPr>
              <a:t>).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endParaRPr lang="de-DE" sz="900" dirty="0">
              <a:solidFill>
                <a:srgbClr val="000000"/>
              </a:solidFill>
            </a:endParaRPr>
          </a:p>
        </p:txBody>
      </p:sp>
      <p:sp>
        <p:nvSpPr>
          <p:cNvPr id="364" name="TextBox 363">
            <a:hlinkClick r:id="rId4"/>
          </p:cNvPr>
          <p:cNvSpPr txBox="1"/>
          <p:nvPr/>
        </p:nvSpPr>
        <p:spPr>
          <a:xfrm>
            <a:off x="3221093" y="3294124"/>
            <a:ext cx="373050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i-FI" sz="1000" dirty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</a:rPr>
              <a:t>https://www.yhteentoimivuus.fi/view/Asset/Asset.SingleView.xhtml?id=60182</a:t>
            </a:r>
            <a:endParaRPr lang="fi-FI" sz="2000" dirty="0">
              <a:solidFill>
                <a:schemeClr val="tx1">
                  <a:lumMod val="65000"/>
                  <a:lumOff val="35000"/>
                </a:schemeClr>
              </a:solidFill>
              <a:latin typeface="+mj-lt"/>
            </a:endParaRPr>
          </a:p>
        </p:txBody>
      </p:sp>
      <p:sp>
        <p:nvSpPr>
          <p:cNvPr id="365" name="Textfeld 338"/>
          <p:cNvSpPr txBox="1"/>
          <p:nvPr/>
        </p:nvSpPr>
        <p:spPr bwMode="gray">
          <a:xfrm>
            <a:off x="176950" y="3573533"/>
            <a:ext cx="1380534" cy="218291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 smtClean="0">
                <a:solidFill>
                  <a:schemeClr val="accent1">
                    <a:lumMod val="50000"/>
                  </a:schemeClr>
                </a:solidFill>
              </a:rPr>
              <a:t>Kohde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pic>
        <p:nvPicPr>
          <p:cNvPr id="367" name="Picture 366"/>
          <p:cNvPicPr>
            <a:picLocks noChangeAspect="1"/>
          </p:cNvPicPr>
          <p:nvPr/>
        </p:nvPicPr>
        <p:blipFill>
          <a:blip r:embed="rId5" cstate="print"/>
          <a:stretch>
            <a:fillRect/>
          </a:stretch>
        </p:blipFill>
        <p:spPr>
          <a:xfrm>
            <a:off x="276444" y="5091397"/>
            <a:ext cx="2867376" cy="1613019"/>
          </a:xfrm>
          <a:prstGeom prst="rect">
            <a:avLst/>
          </a:prstGeom>
        </p:spPr>
      </p:pic>
      <p:sp>
        <p:nvSpPr>
          <p:cNvPr id="369" name="Textfeld 338"/>
          <p:cNvSpPr txBox="1"/>
          <p:nvPr/>
        </p:nvSpPr>
        <p:spPr bwMode="gray">
          <a:xfrm>
            <a:off x="3273888" y="3574931"/>
            <a:ext cx="1966309" cy="218291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 smtClean="0">
                <a:solidFill>
                  <a:schemeClr val="accent1">
                    <a:lumMod val="50000"/>
                  </a:schemeClr>
                </a:solidFill>
              </a:rPr>
              <a:t>Tekninen perusrakenne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370" name="Textfeld 338"/>
          <p:cNvSpPr txBox="1"/>
          <p:nvPr/>
        </p:nvSpPr>
        <p:spPr bwMode="gray">
          <a:xfrm>
            <a:off x="1645025" y="3573533"/>
            <a:ext cx="1380534" cy="218291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 smtClean="0">
                <a:solidFill>
                  <a:schemeClr val="accent1">
                    <a:lumMod val="50000"/>
                  </a:schemeClr>
                </a:solidFill>
              </a:rPr>
              <a:t>Rajaukset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19" name="Textfeld 338"/>
          <p:cNvSpPr txBox="1"/>
          <p:nvPr/>
        </p:nvSpPr>
        <p:spPr bwMode="gray">
          <a:xfrm>
            <a:off x="189871" y="4865192"/>
            <a:ext cx="1966309" cy="218291"/>
          </a:xfrm>
          <a:prstGeom prst="rect">
            <a:avLst/>
          </a:prstGeom>
          <a:noFill/>
        </p:spPr>
        <p:txBody>
          <a:bodyPr wrap="square" lIns="72000" tIns="72000" rIns="108000" bIns="72000" rtlCol="0" anchor="t" anchorCtr="0">
            <a:noAutofit/>
          </a:bodyPr>
          <a:lstStyle>
            <a:defPPr>
              <a:defRPr lang="de-DE"/>
            </a:defPPr>
            <a:lvl1pPr lvl="0" algn="ctr">
              <a:spcAft>
                <a:spcPts val="600"/>
              </a:spcAft>
              <a:defRPr sz="1200">
                <a:solidFill>
                  <a:prstClr val="black"/>
                </a:solidFill>
              </a:defRPr>
            </a:lvl1pPr>
          </a:lstStyle>
          <a:p>
            <a:pPr algn="l">
              <a:lnSpc>
                <a:spcPct val="85000"/>
              </a:lnSpc>
              <a:spcAft>
                <a:spcPts val="300"/>
              </a:spcAft>
            </a:pPr>
            <a:r>
              <a:rPr lang="de-DE" b="1" dirty="0" err="1" smtClean="0">
                <a:solidFill>
                  <a:schemeClr val="accent1">
                    <a:lumMod val="50000"/>
                  </a:schemeClr>
                </a:solidFill>
              </a:rPr>
              <a:t>Aikataulu</a:t>
            </a:r>
            <a:endParaRPr lang="de-DE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2" name="Rounded Rectangle 1"/>
          <p:cNvSpPr/>
          <p:nvPr/>
        </p:nvSpPr>
        <p:spPr bwMode="auto">
          <a:xfrm rot="20895158">
            <a:off x="2222459" y="1836644"/>
            <a:ext cx="4969239" cy="2398427"/>
          </a:xfrm>
          <a:prstGeom prst="roundRect">
            <a:avLst/>
          </a:prstGeom>
          <a:solidFill>
            <a:schemeClr val="bg1">
              <a:alpha val="64000"/>
            </a:schemeClr>
          </a:solidFill>
          <a:ln w="28575">
            <a:solidFill>
              <a:srgbClr val="C40505"/>
            </a:solidFill>
            <a:prstDash val="dash"/>
            <a:round/>
            <a:headEnd/>
            <a:tailEnd/>
          </a:ln>
          <a:effectLst/>
          <a:extLst/>
        </p:spPr>
        <p:txBody>
          <a:bodyPr wrap="none" rtlCol="0" anchor="ctr"/>
          <a:lstStyle/>
          <a:p>
            <a:pPr marL="0" marR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fi-FI" b="1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</a:rPr>
              <a:t>Esimerkki, poistakaa</a:t>
            </a:r>
            <a:br>
              <a:rPr kumimoji="0" lang="fi-FI" b="1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</a:rPr>
            </a:br>
            <a:r>
              <a:rPr kumimoji="0" lang="fi-FI" b="1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</a:rPr>
              <a:t>tämä lopullisesta</a:t>
            </a:r>
            <a:br>
              <a:rPr kumimoji="0" lang="fi-FI" b="1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</a:rPr>
            </a:br>
            <a:r>
              <a:rPr kumimoji="0" lang="fi-FI" b="1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</a:rPr>
              <a:t>yhteenvetokuvasta</a:t>
            </a:r>
          </a:p>
        </p:txBody>
      </p:sp>
    </p:spTree>
    <p:extLst>
      <p:ext uri="{BB962C8B-B14F-4D97-AF65-F5344CB8AC3E}">
        <p14:creationId xmlns:p14="http://schemas.microsoft.com/office/powerpoint/2010/main" val="4230566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VM_esityspohja_suomi">
  <a:themeElements>
    <a:clrScheme name="VM_esityspohja_suomi 1">
      <a:dk1>
        <a:srgbClr val="000000"/>
      </a:dk1>
      <a:lt1>
        <a:srgbClr val="FFFFFF"/>
      </a:lt1>
      <a:dk2>
        <a:srgbClr val="304E88"/>
      </a:dk2>
      <a:lt2>
        <a:srgbClr val="DDDDDD"/>
      </a:lt2>
      <a:accent1>
        <a:srgbClr val="98A7C4"/>
      </a:accent1>
      <a:accent2>
        <a:srgbClr val="C2CBDC"/>
      </a:accent2>
      <a:accent3>
        <a:srgbClr val="FFFFFF"/>
      </a:accent3>
      <a:accent4>
        <a:srgbClr val="000000"/>
      </a:accent4>
      <a:accent5>
        <a:srgbClr val="CAD0DE"/>
      </a:accent5>
      <a:accent6>
        <a:srgbClr val="B0B8C7"/>
      </a:accent6>
      <a:hlink>
        <a:srgbClr val="969696"/>
      </a:hlink>
      <a:folHlink>
        <a:srgbClr val="6F84AC"/>
      </a:folHlink>
    </a:clrScheme>
    <a:fontScheme name="VM_esityspohja_suomi">
      <a:majorFont>
        <a:latin typeface="Arial Narrow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19050">
          <a:solidFill>
            <a:srgbClr val="C40505"/>
          </a:solidFill>
          <a:prstDash val="solid"/>
          <a:round/>
          <a:headEnd/>
          <a:tailEnd/>
        </a:ln>
        <a:effectLst/>
        <a:extLst>
          <a:ext uri="{909E8E84-426E-40DD-AFC4-6F175D3DCCD1}">
            <a14:hiddenFill xmlns:a14="http://schemas.microsoft.com/office/drawing/2010/main">
              <a:noFill/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rgbClr val="EAEAEA"/>
                </a:outerShdw>
              </a:effectLst>
            </a14:hiddenEffects>
          </a:ext>
        </a:extLst>
      </a:spPr>
      <a:bodyPr wrap="none" anchor="ctr"/>
      <a:lstStyle>
        <a:defPPr marL="0" marR="0" indent="0" defTabSz="914400" eaLnBrk="1" fontAlgn="auto" latinLnBrk="0" hangingPunct="1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kern="0" cap="none" spc="0" normalizeH="0" baseline="0" noProof="0" smtClean="0">
            <a:ln>
              <a:noFill/>
            </a:ln>
            <a:solidFill>
              <a:sysClr val="windowText" lastClr="000000"/>
            </a:solidFill>
            <a:effectLst/>
            <a:uLnTx/>
            <a:uFillTx/>
          </a:defRPr>
        </a:defPPr>
      </a:lstStyle>
    </a:spDef>
  </a:objectDefaults>
  <a:extraClrSchemeLst>
    <a:extraClrScheme>
      <a:clrScheme name="VM_esityspohja_suomi 1">
        <a:dk1>
          <a:srgbClr val="000000"/>
        </a:dk1>
        <a:lt1>
          <a:srgbClr val="FFFFFF"/>
        </a:lt1>
        <a:dk2>
          <a:srgbClr val="304E88"/>
        </a:dk2>
        <a:lt2>
          <a:srgbClr val="DDDDDD"/>
        </a:lt2>
        <a:accent1>
          <a:srgbClr val="98A7C4"/>
        </a:accent1>
        <a:accent2>
          <a:srgbClr val="C2CBDC"/>
        </a:accent2>
        <a:accent3>
          <a:srgbClr val="FFFFFF"/>
        </a:accent3>
        <a:accent4>
          <a:srgbClr val="000000"/>
        </a:accent4>
        <a:accent5>
          <a:srgbClr val="CAD0DE"/>
        </a:accent5>
        <a:accent6>
          <a:srgbClr val="B0B8C7"/>
        </a:accent6>
        <a:hlink>
          <a:srgbClr val="969696"/>
        </a:hlink>
        <a:folHlink>
          <a:srgbClr val="6F84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e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e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VM_esityspohja_suomi</Template>
  <TotalTime>9584</TotalTime>
  <Words>265</Words>
  <Application>Microsoft Office PowerPoint</Application>
  <PresentationFormat>On-screen Show (4:3)</PresentationFormat>
  <Paragraphs>38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VM_esityspohja_suomi</vt:lpstr>
      <vt:lpstr>PowerPoint Presentation</vt:lpstr>
      <vt:lpstr>PowerPoint Presentation</vt:lpstr>
    </vt:vector>
  </TitlesOfParts>
  <Company>VM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/>
  <cp:lastModifiedBy>Suvi Pietikäinen</cp:lastModifiedBy>
  <cp:revision>1008</cp:revision>
  <dcterms:created xsi:type="dcterms:W3CDTF">2011-08-16T09:23:51Z</dcterms:created>
  <dcterms:modified xsi:type="dcterms:W3CDTF">2015-01-19T12:16:04Z</dcterms:modified>
</cp:coreProperties>
</file>